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7" r:id="rId3"/>
    <p:sldId id="257" r:id="rId4"/>
    <p:sldId id="258" r:id="rId5"/>
    <p:sldId id="259" r:id="rId6"/>
    <p:sldId id="260" r:id="rId7"/>
    <p:sldId id="261" r:id="rId8"/>
    <p:sldId id="262" r:id="rId9"/>
    <p:sldId id="263" r:id="rId10"/>
    <p:sldId id="264" r:id="rId11"/>
    <p:sldId id="265"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310" r:id="rId30"/>
    <p:sldId id="285" r:id="rId31"/>
    <p:sldId id="286" r:id="rId32"/>
    <p:sldId id="287" r:id="rId33"/>
    <p:sldId id="288" r:id="rId34"/>
    <p:sldId id="297" r:id="rId35"/>
    <p:sldId id="298" r:id="rId36"/>
    <p:sldId id="299" r:id="rId37"/>
    <p:sldId id="300" r:id="rId38"/>
    <p:sldId id="301" r:id="rId39"/>
    <p:sldId id="302" r:id="rId40"/>
    <p:sldId id="303" r:id="rId41"/>
    <p:sldId id="304" r:id="rId42"/>
    <p:sldId id="305" r:id="rId43"/>
    <p:sldId id="306" r:id="rId44"/>
    <p:sldId id="307" r:id="rId45"/>
    <p:sldId id="308" r:id="rId46"/>
    <p:sldId id="309" r:id="rId47"/>
    <p:sldId id="311" r:id="rId48"/>
    <p:sldId id="312"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0C60B6B-37D0-46E7-939C-EE8EB6EA5BB7}"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DC94C-39A4-49EF-A761-4E834D2E06F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C60B6B-37D0-46E7-939C-EE8EB6EA5BB7}"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DC94C-39A4-49EF-A761-4E834D2E06F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0C60B6B-37D0-46E7-939C-EE8EB6EA5BB7}"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DC94C-39A4-49EF-A761-4E834D2E06FF}"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C60B6B-37D0-46E7-939C-EE8EB6EA5BB7}"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DC94C-39A4-49EF-A761-4E834D2E06FF}"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0C60B6B-37D0-46E7-939C-EE8EB6EA5BB7}"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8DC94C-39A4-49EF-A761-4E834D2E06F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0C60B6B-37D0-46E7-939C-EE8EB6EA5BB7}" type="datetimeFigureOut">
              <a:rPr lang="en-US" smtClean="0"/>
              <a:t>5/25/2018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DC94C-39A4-49EF-A761-4E834D2E06FF}"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0C60B6B-37D0-46E7-939C-EE8EB6EA5BB7}" type="datetimeFigureOut">
              <a:rPr lang="en-US" smtClean="0"/>
              <a:t>5/25/2018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8DC94C-39A4-49EF-A761-4E834D2E06F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0C60B6B-37D0-46E7-939C-EE8EB6EA5BB7}" type="datetimeFigureOut">
              <a:rPr lang="en-US" smtClean="0"/>
              <a:t>5/25/2018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8DC94C-39A4-49EF-A761-4E834D2E06F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0C60B6B-37D0-46E7-939C-EE8EB6EA5BB7}" type="datetimeFigureOut">
              <a:rPr lang="en-US" smtClean="0"/>
              <a:t>5/25/2018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8DC94C-39A4-49EF-A761-4E834D2E06F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0C60B6B-37D0-46E7-939C-EE8EB6EA5BB7}" type="datetimeFigureOut">
              <a:rPr lang="en-US" smtClean="0"/>
              <a:t>5/25/2018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DC94C-39A4-49EF-A761-4E834D2E06FF}"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0C60B6B-37D0-46E7-939C-EE8EB6EA5BB7}" type="datetimeFigureOut">
              <a:rPr lang="en-US" smtClean="0"/>
              <a:t>5/25/2018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8DC94C-39A4-49EF-A761-4E834D2E06FF}"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0C60B6B-37D0-46E7-939C-EE8EB6EA5BB7}" type="datetimeFigureOut">
              <a:rPr lang="en-US" smtClean="0"/>
              <a:t>5/25/2018</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C8DC94C-39A4-49EF-A761-4E834D2E06FF}"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2564" y="457200"/>
            <a:ext cx="8382000" cy="6170920"/>
          </a:xfrm>
          <a:prstGeom prst="rect">
            <a:avLst/>
          </a:prstGeom>
          <a:noFill/>
        </p:spPr>
        <p:txBody>
          <a:bodyPr wrap="square" rtlCol="0">
            <a:spAutoFit/>
          </a:bodyPr>
          <a:lstStyle/>
          <a:p>
            <a:pPr algn="ctr"/>
            <a:r>
              <a:rPr lang="en-US" sz="5500" b="1" dirty="0" smtClean="0">
                <a:solidFill>
                  <a:srgbClr val="C00000"/>
                </a:solidFill>
              </a:rPr>
              <a:t>GENERAL STAFF </a:t>
            </a:r>
          </a:p>
          <a:p>
            <a:pPr algn="ctr"/>
            <a:r>
              <a:rPr lang="en-US" sz="5500" b="1" dirty="0" smtClean="0">
                <a:solidFill>
                  <a:srgbClr val="C00000"/>
                </a:solidFill>
              </a:rPr>
              <a:t>TRAINING</a:t>
            </a:r>
            <a:endParaRPr lang="en-US" sz="5500" b="1" dirty="0" smtClean="0">
              <a:solidFill>
                <a:srgbClr val="C00000"/>
              </a:solidFill>
            </a:endParaRPr>
          </a:p>
          <a:p>
            <a:pPr algn="ctr"/>
            <a:endParaRPr lang="en-US" sz="5500" b="1" dirty="0" smtClean="0">
              <a:solidFill>
                <a:schemeClr val="bg1"/>
              </a:solidFill>
            </a:endParaRPr>
          </a:p>
          <a:p>
            <a:pPr algn="ctr"/>
            <a:r>
              <a:rPr lang="en-US" sz="5500" b="1" dirty="0" smtClean="0">
                <a:solidFill>
                  <a:schemeClr val="bg1"/>
                </a:solidFill>
              </a:rPr>
              <a:t>“Discipline that can Impact on the School positively”</a:t>
            </a:r>
          </a:p>
          <a:p>
            <a:pPr algn="ctr"/>
            <a:endParaRPr lang="en-US" sz="2400" b="1" dirty="0" smtClean="0">
              <a:solidFill>
                <a:schemeClr val="bg1"/>
              </a:solidFill>
            </a:endParaRPr>
          </a:p>
          <a:p>
            <a:pPr algn="ctr"/>
            <a:endParaRPr lang="en-US" sz="2400" b="1" dirty="0">
              <a:solidFill>
                <a:schemeClr val="bg1"/>
              </a:solidFill>
            </a:endParaRPr>
          </a:p>
          <a:p>
            <a:pPr algn="r"/>
            <a:r>
              <a:rPr lang="en-US" sz="2400" b="1" dirty="0" smtClean="0">
                <a:solidFill>
                  <a:srgbClr val="C00000"/>
                </a:solidFill>
              </a:rPr>
              <a:t>25</a:t>
            </a:r>
            <a:r>
              <a:rPr lang="en-US" sz="2400" b="1" baseline="30000" dirty="0" smtClean="0">
                <a:solidFill>
                  <a:srgbClr val="C00000"/>
                </a:solidFill>
              </a:rPr>
              <a:t>th</a:t>
            </a:r>
            <a:r>
              <a:rPr lang="en-US" sz="2400" b="1" dirty="0" smtClean="0">
                <a:solidFill>
                  <a:srgbClr val="C00000"/>
                </a:solidFill>
              </a:rPr>
              <a:t> May 2018</a:t>
            </a:r>
          </a:p>
          <a:p>
            <a:pPr algn="r"/>
            <a:r>
              <a:rPr lang="en-US" sz="2400" b="1" dirty="0" smtClean="0">
                <a:solidFill>
                  <a:srgbClr val="C00000"/>
                </a:solidFill>
              </a:rPr>
              <a:t>JC Best Schools International</a:t>
            </a:r>
          </a:p>
          <a:p>
            <a:pPr algn="r"/>
            <a:r>
              <a:rPr lang="en-US" sz="2400" b="1" dirty="0" smtClean="0">
                <a:solidFill>
                  <a:srgbClr val="00B050"/>
                </a:solidFill>
              </a:rPr>
              <a:t>-</a:t>
            </a:r>
            <a:endParaRPr lang="en-US" sz="2400" b="1" dirty="0">
              <a:solidFill>
                <a:srgbClr val="00B050"/>
              </a:solidFill>
            </a:endParaRPr>
          </a:p>
        </p:txBody>
      </p:sp>
    </p:spTree>
    <p:extLst>
      <p:ext uri="{BB962C8B-B14F-4D97-AF65-F5344CB8AC3E}">
        <p14:creationId xmlns:p14="http://schemas.microsoft.com/office/powerpoint/2010/main" val="218122036"/>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5486400"/>
          </a:xfrm>
        </p:spPr>
        <p:txBody>
          <a:bodyPr>
            <a:noAutofit/>
          </a:bodyPr>
          <a:lstStyle/>
          <a:p>
            <a:r>
              <a:rPr lang="en-US" sz="5400" b="1" dirty="0">
                <a:solidFill>
                  <a:srgbClr val="C00000"/>
                </a:solidFill>
              </a:rPr>
              <a:t>This assumption ignores the fact that emotions are often the </a:t>
            </a:r>
            <a:r>
              <a:rPr lang="en-US" sz="5400" b="1" dirty="0" smtClean="0">
                <a:solidFill>
                  <a:srgbClr val="C00000"/>
                </a:solidFill>
              </a:rPr>
              <a:t>‘horse’ </a:t>
            </a:r>
            <a:r>
              <a:rPr lang="en-US" sz="5400" b="1" dirty="0">
                <a:solidFill>
                  <a:srgbClr val="C00000"/>
                </a:solidFill>
              </a:rPr>
              <a:t>while values and virtues the </a:t>
            </a:r>
            <a:r>
              <a:rPr lang="en-US" sz="5400" b="1" dirty="0" smtClean="0">
                <a:solidFill>
                  <a:srgbClr val="C00000"/>
                </a:solidFill>
              </a:rPr>
              <a:t>‘rider’ </a:t>
            </a:r>
            <a:r>
              <a:rPr lang="en-US" sz="5400" b="1" dirty="0">
                <a:solidFill>
                  <a:srgbClr val="C00000"/>
                </a:solidFill>
              </a:rPr>
              <a:t>trying to hang on.</a:t>
            </a:r>
            <a:br>
              <a:rPr lang="en-US" sz="5400" b="1" dirty="0">
                <a:solidFill>
                  <a:srgbClr val="C00000"/>
                </a:solidFill>
              </a:rPr>
            </a:br>
            <a:endParaRPr lang="en-US" sz="5400" b="1" dirty="0">
              <a:solidFill>
                <a:srgbClr val="C00000"/>
              </a:solidFill>
            </a:endParaRPr>
          </a:p>
        </p:txBody>
      </p:sp>
    </p:spTree>
    <p:extLst>
      <p:ext uri="{BB962C8B-B14F-4D97-AF65-F5344CB8AC3E}">
        <p14:creationId xmlns:p14="http://schemas.microsoft.com/office/powerpoint/2010/main" val="25979194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5715000"/>
          </a:xfrm>
        </p:spPr>
        <p:txBody>
          <a:bodyPr/>
          <a:lstStyle/>
          <a:p>
            <a:r>
              <a:rPr lang="en-US" dirty="0">
                <a:solidFill>
                  <a:srgbClr val="C00000"/>
                </a:solidFill>
              </a:rPr>
              <a:t>A Harvard child psychologist </a:t>
            </a:r>
            <a:r>
              <a:rPr lang="en-US" b="1" i="1" dirty="0">
                <a:solidFill>
                  <a:srgbClr val="C00000"/>
                </a:solidFill>
              </a:rPr>
              <a:t>Jerome </a:t>
            </a:r>
            <a:r>
              <a:rPr lang="en-US" b="1" i="1" dirty="0" err="1">
                <a:solidFill>
                  <a:srgbClr val="C00000"/>
                </a:solidFill>
              </a:rPr>
              <a:t>Kagan</a:t>
            </a:r>
            <a:r>
              <a:rPr lang="en-US" dirty="0">
                <a:solidFill>
                  <a:srgbClr val="C00000"/>
                </a:solidFill>
              </a:rPr>
              <a:t> in 1995 observed that violence/delinquent prevention programs that explain to students the harmful consequences of violence often don't help </a:t>
            </a:r>
            <a:br>
              <a:rPr lang="en-US" dirty="0">
                <a:solidFill>
                  <a:srgbClr val="C00000"/>
                </a:solidFill>
              </a:rPr>
            </a:br>
            <a:endParaRPr lang="en-US" dirty="0">
              <a:solidFill>
                <a:srgbClr val="C00000"/>
              </a:solidFill>
            </a:endParaRPr>
          </a:p>
        </p:txBody>
      </p:sp>
    </p:spTree>
    <p:extLst>
      <p:ext uri="{BB962C8B-B14F-4D97-AF65-F5344CB8AC3E}">
        <p14:creationId xmlns:p14="http://schemas.microsoft.com/office/powerpoint/2010/main" val="3630962679"/>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5757672"/>
          </a:xfrm>
        </p:spPr>
        <p:txBody>
          <a:bodyPr>
            <a:noAutofit/>
          </a:bodyPr>
          <a:lstStyle/>
          <a:p>
            <a:r>
              <a:rPr lang="en-US" b="1" dirty="0">
                <a:solidFill>
                  <a:srgbClr val="C00000"/>
                </a:solidFill>
              </a:rPr>
              <a:t>because “children know violence is wrong—what they can't control is the shame and destructive impulses that fuel violence.” People do not usually lie, cheat, or abuse others because they don't value honesty and respect; </a:t>
            </a:r>
            <a:br>
              <a:rPr lang="en-US" b="1" dirty="0">
                <a:solidFill>
                  <a:srgbClr val="C00000"/>
                </a:solidFill>
              </a:rPr>
            </a:br>
            <a:endParaRPr lang="en-US" b="1" dirty="0">
              <a:solidFill>
                <a:srgbClr val="C00000"/>
              </a:solidFill>
            </a:endParaRPr>
          </a:p>
        </p:txBody>
      </p:sp>
    </p:spTree>
    <p:extLst>
      <p:ext uri="{BB962C8B-B14F-4D97-AF65-F5344CB8AC3E}">
        <p14:creationId xmlns:p14="http://schemas.microsoft.com/office/powerpoint/2010/main" val="468270674"/>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5833872"/>
          </a:xfrm>
        </p:spPr>
        <p:txBody>
          <a:bodyPr/>
          <a:lstStyle/>
          <a:p>
            <a:r>
              <a:rPr lang="en-US" b="1" dirty="0">
                <a:solidFill>
                  <a:srgbClr val="C00000"/>
                </a:solidFill>
              </a:rPr>
              <a:t>more likely, they suffer from feelings of inferiority, cynicism, or egocentrism that blind them to others' feelings. Research suggests that such emotions as shame, anger, and cynicism in particular eat away at caring, </a:t>
            </a:r>
          </a:p>
        </p:txBody>
      </p:sp>
    </p:spTree>
    <p:extLst>
      <p:ext uri="{BB962C8B-B14F-4D97-AF65-F5344CB8AC3E}">
        <p14:creationId xmlns:p14="http://schemas.microsoft.com/office/powerpoint/2010/main" val="3483520561"/>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5910072"/>
          </a:xfrm>
        </p:spPr>
        <p:txBody>
          <a:bodyPr/>
          <a:lstStyle/>
          <a:p>
            <a:r>
              <a:rPr lang="en-US" b="1" dirty="0">
                <a:solidFill>
                  <a:srgbClr val="C00000"/>
                </a:solidFill>
              </a:rPr>
              <a:t>a sense of responsibility, and other important moral qualities. When people's moral beliefs conflict with their immoral actions, many will change their beliefs to accommodate their actions, not vice versa. </a:t>
            </a:r>
            <a:br>
              <a:rPr lang="en-US" b="1" dirty="0">
                <a:solidFill>
                  <a:srgbClr val="C00000"/>
                </a:solidFill>
              </a:rPr>
            </a:br>
            <a:endParaRPr lang="en-US" b="1" dirty="0">
              <a:solidFill>
                <a:srgbClr val="C00000"/>
              </a:solidFill>
            </a:endParaRPr>
          </a:p>
        </p:txBody>
      </p:sp>
    </p:spTree>
    <p:extLst>
      <p:ext uri="{BB962C8B-B14F-4D97-AF65-F5344CB8AC3E}">
        <p14:creationId xmlns:p14="http://schemas.microsoft.com/office/powerpoint/2010/main" val="105892933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5757672"/>
          </a:xfrm>
        </p:spPr>
        <p:txBody>
          <a:bodyPr>
            <a:normAutofit/>
          </a:bodyPr>
          <a:lstStyle/>
          <a:p>
            <a:r>
              <a:rPr lang="en-US" sz="5400" b="1" dirty="0">
                <a:solidFill>
                  <a:srgbClr val="C00000"/>
                </a:solidFill>
              </a:rPr>
              <a:t>They will justify stealing, for example, because “society is corrupt” or because “all people are basically self-interested.”</a:t>
            </a:r>
            <a:br>
              <a:rPr lang="en-US" sz="5400" b="1" dirty="0">
                <a:solidFill>
                  <a:srgbClr val="C00000"/>
                </a:solidFill>
              </a:rPr>
            </a:br>
            <a:endParaRPr lang="en-US" sz="5400" b="1" dirty="0">
              <a:solidFill>
                <a:srgbClr val="C00000"/>
              </a:solidFill>
            </a:endParaRPr>
          </a:p>
        </p:txBody>
      </p:sp>
    </p:spTree>
    <p:extLst>
      <p:ext uri="{BB962C8B-B14F-4D97-AF65-F5344CB8AC3E}">
        <p14:creationId xmlns:p14="http://schemas.microsoft.com/office/powerpoint/2010/main" val="2871529739"/>
      </p:ext>
    </p:extLst>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90728"/>
            <a:ext cx="8229600" cy="5757672"/>
          </a:xfrm>
        </p:spPr>
        <p:txBody>
          <a:bodyPr>
            <a:noAutofit/>
          </a:bodyPr>
          <a:lstStyle/>
          <a:p>
            <a:r>
              <a:rPr lang="en-US" b="1" dirty="0">
                <a:solidFill>
                  <a:srgbClr val="C00000"/>
                </a:solidFill>
              </a:rPr>
              <a:t>What makes matters more complicated is that the influence of teachers and other adults on students' emotional and moral lives goes both ways, in complex reverberations and interactions that are often positive but sometimes clearly destructive. </a:t>
            </a:r>
            <a:br>
              <a:rPr lang="en-US" b="1" dirty="0">
                <a:solidFill>
                  <a:srgbClr val="C00000"/>
                </a:solidFill>
              </a:rPr>
            </a:br>
            <a:endParaRPr lang="en-US" b="1" dirty="0">
              <a:solidFill>
                <a:srgbClr val="C00000"/>
              </a:solidFill>
            </a:endParaRPr>
          </a:p>
        </p:txBody>
      </p:sp>
    </p:spTree>
    <p:extLst>
      <p:ext uri="{BB962C8B-B14F-4D97-AF65-F5344CB8AC3E}">
        <p14:creationId xmlns:p14="http://schemas.microsoft.com/office/powerpoint/2010/main" val="9566158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14528"/>
            <a:ext cx="8229600" cy="5757672"/>
          </a:xfrm>
        </p:spPr>
        <p:txBody>
          <a:bodyPr/>
          <a:lstStyle/>
          <a:p>
            <a:r>
              <a:rPr lang="en-US" b="1" dirty="0">
                <a:solidFill>
                  <a:srgbClr val="C00000"/>
                </a:solidFill>
              </a:rPr>
              <a:t>For example, Mark, an SS3 student who gets under everyone's skin, finds himself in a common kind of escalating war with adults. His constant antagonism makes it hard for teachers to see his perspective; </a:t>
            </a:r>
            <a:br>
              <a:rPr lang="en-US" b="1" dirty="0">
                <a:solidFill>
                  <a:srgbClr val="C00000"/>
                </a:solidFill>
              </a:rPr>
            </a:br>
            <a:endParaRPr lang="en-US" b="1" dirty="0">
              <a:solidFill>
                <a:srgbClr val="C00000"/>
              </a:solidFill>
            </a:endParaRPr>
          </a:p>
        </p:txBody>
      </p:sp>
    </p:spTree>
    <p:extLst>
      <p:ext uri="{BB962C8B-B14F-4D97-AF65-F5344CB8AC3E}">
        <p14:creationId xmlns:p14="http://schemas.microsoft.com/office/powerpoint/2010/main" val="2449411559"/>
      </p:ext>
    </p:extLst>
  </p:cSld>
  <p:clrMapOvr>
    <a:masterClrMapping/>
  </p:clrMapOvr>
  <p:transition spd="slow">
    <p:cove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5681472"/>
          </a:xfrm>
        </p:spPr>
        <p:txBody>
          <a:bodyPr>
            <a:normAutofit/>
          </a:bodyPr>
          <a:lstStyle/>
          <a:p>
            <a:r>
              <a:rPr lang="en-US" sz="4800" b="1" dirty="0" err="1">
                <a:solidFill>
                  <a:srgbClr val="C00000"/>
                </a:solidFill>
              </a:rPr>
              <a:t>infact</a:t>
            </a:r>
            <a:r>
              <a:rPr lang="en-US" sz="4800" b="1" dirty="0">
                <a:solidFill>
                  <a:srgbClr val="C00000"/>
                </a:solidFill>
              </a:rPr>
              <a:t> one teacher calls him “a jerk,” and the principal refers to him in even harsher terms which make him step up his provocations, further angering his teachers and the principal.</a:t>
            </a:r>
          </a:p>
        </p:txBody>
      </p:sp>
    </p:spTree>
    <p:extLst>
      <p:ext uri="{BB962C8B-B14F-4D97-AF65-F5344CB8AC3E}">
        <p14:creationId xmlns:p14="http://schemas.microsoft.com/office/powerpoint/2010/main" val="214388950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47928"/>
            <a:ext cx="8229600" cy="5681472"/>
          </a:xfrm>
        </p:spPr>
        <p:txBody>
          <a:bodyPr>
            <a:noAutofit/>
          </a:bodyPr>
          <a:lstStyle/>
          <a:p>
            <a:r>
              <a:rPr lang="en-US" sz="5400" b="1" dirty="0">
                <a:solidFill>
                  <a:srgbClr val="C00000"/>
                </a:solidFill>
              </a:rPr>
              <a:t>Mark </a:t>
            </a:r>
            <a:r>
              <a:rPr lang="en-US" sz="5400" b="1" dirty="0" smtClean="0">
                <a:solidFill>
                  <a:srgbClr val="C00000"/>
                </a:solidFill>
              </a:rPr>
              <a:t>has become </a:t>
            </a:r>
            <a:r>
              <a:rPr lang="en-US" sz="5400" b="1" dirty="0">
                <a:solidFill>
                  <a:srgbClr val="C00000"/>
                </a:solidFill>
              </a:rPr>
              <a:t>a thorn in the flesh of his school community. When asked whom he trusts, he holds up a piece of paper that is totally blank.</a:t>
            </a:r>
            <a:br>
              <a:rPr lang="en-US" sz="5400" b="1" dirty="0">
                <a:solidFill>
                  <a:srgbClr val="C00000"/>
                </a:solidFill>
              </a:rPr>
            </a:br>
            <a:endParaRPr lang="en-US" sz="5400" b="1" dirty="0">
              <a:solidFill>
                <a:srgbClr val="C00000"/>
              </a:solidFill>
            </a:endParaRPr>
          </a:p>
        </p:txBody>
      </p:sp>
    </p:spTree>
    <p:extLst>
      <p:ext uri="{BB962C8B-B14F-4D97-AF65-F5344CB8AC3E}">
        <p14:creationId xmlns:p14="http://schemas.microsoft.com/office/powerpoint/2010/main" val="20118789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22564" y="704939"/>
            <a:ext cx="8382000" cy="5509200"/>
          </a:xfrm>
          <a:prstGeom prst="rect">
            <a:avLst/>
          </a:prstGeom>
          <a:noFill/>
        </p:spPr>
        <p:txBody>
          <a:bodyPr wrap="square" rtlCol="0">
            <a:spAutoFit/>
          </a:bodyPr>
          <a:lstStyle/>
          <a:p>
            <a:pPr algn="just"/>
            <a:r>
              <a:rPr lang="en-US" sz="4400" b="1" dirty="0" smtClean="0">
                <a:solidFill>
                  <a:srgbClr val="FF0000"/>
                </a:solidFill>
              </a:rPr>
              <a:t>Introduction:</a:t>
            </a:r>
          </a:p>
          <a:p>
            <a:pPr algn="just"/>
            <a:r>
              <a:rPr lang="en-US" sz="4400" b="1" dirty="0" smtClean="0">
                <a:solidFill>
                  <a:schemeClr val="bg1"/>
                </a:solidFill>
              </a:rPr>
              <a:t>Discipline is a word that seems like having a negative implication to some people but in all honesty when </a:t>
            </a:r>
            <a:r>
              <a:rPr lang="en-US" sz="4400" b="1" i="1" u="sng" dirty="0" smtClean="0">
                <a:solidFill>
                  <a:srgbClr val="FF0000"/>
                </a:solidFill>
              </a:rPr>
              <a:t>imbibed</a:t>
            </a:r>
            <a:r>
              <a:rPr lang="en-US" sz="4400" b="1" dirty="0" smtClean="0">
                <a:solidFill>
                  <a:schemeClr val="bg1"/>
                </a:solidFill>
              </a:rPr>
              <a:t> it is full of positive impacts. A disciplined teacher will always reap the fruit of his or her </a:t>
            </a:r>
            <a:r>
              <a:rPr lang="en-US" sz="4400" b="1" dirty="0" err="1" smtClean="0"/>
              <a:t>labours</a:t>
            </a:r>
            <a:r>
              <a:rPr lang="en-US" sz="4400" b="1" dirty="0" smtClean="0"/>
              <a:t>!</a:t>
            </a:r>
            <a:endParaRPr lang="en-US" sz="4400" b="1" dirty="0"/>
          </a:p>
        </p:txBody>
      </p:sp>
    </p:spTree>
    <p:extLst>
      <p:ext uri="{BB962C8B-B14F-4D97-AF65-F5344CB8AC3E}">
        <p14:creationId xmlns:p14="http://schemas.microsoft.com/office/powerpoint/2010/main" val="4198033501"/>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5757672"/>
          </a:xfrm>
        </p:spPr>
        <p:txBody>
          <a:bodyPr>
            <a:noAutofit/>
          </a:bodyPr>
          <a:lstStyle/>
          <a:p>
            <a:r>
              <a:rPr lang="en-US" sz="4800" b="1" dirty="0">
                <a:solidFill>
                  <a:srgbClr val="C00000"/>
                </a:solidFill>
              </a:rPr>
              <a:t>Often a chain of complex interactions among home, school, and peers shapes students' moral qualities and behavior. </a:t>
            </a:r>
            <a:r>
              <a:rPr lang="en-US" sz="4800" b="1" dirty="0" smtClean="0">
                <a:solidFill>
                  <a:srgbClr val="C00000"/>
                </a:solidFill>
              </a:rPr>
              <a:t/>
            </a:r>
            <a:br>
              <a:rPr lang="en-US" sz="4800" b="1" dirty="0" smtClean="0">
                <a:solidFill>
                  <a:srgbClr val="C00000"/>
                </a:solidFill>
              </a:rPr>
            </a:br>
            <a:r>
              <a:rPr lang="en-US" sz="4800" b="1" dirty="0" smtClean="0">
                <a:solidFill>
                  <a:srgbClr val="C00000"/>
                </a:solidFill>
              </a:rPr>
              <a:t>Consider </a:t>
            </a:r>
            <a:r>
              <a:rPr lang="en-US" sz="4800" b="1" dirty="0" err="1">
                <a:solidFill>
                  <a:srgbClr val="C00000"/>
                </a:solidFill>
              </a:rPr>
              <a:t>Emmanuella</a:t>
            </a:r>
            <a:r>
              <a:rPr lang="en-US" sz="4800" b="1" dirty="0">
                <a:solidFill>
                  <a:srgbClr val="C00000"/>
                </a:solidFill>
              </a:rPr>
              <a:t>, a 10-year-old with </a:t>
            </a:r>
            <a:r>
              <a:rPr lang="en-US" sz="4800" b="1" i="1" u="sng" dirty="0">
                <a:solidFill>
                  <a:schemeClr val="tx1"/>
                </a:solidFill>
              </a:rPr>
              <a:t>Attention Deficit Disorder.</a:t>
            </a:r>
          </a:p>
        </p:txBody>
      </p:sp>
    </p:spTree>
    <p:extLst>
      <p:ext uri="{BB962C8B-B14F-4D97-AF65-F5344CB8AC3E}">
        <p14:creationId xmlns:p14="http://schemas.microsoft.com/office/powerpoint/2010/main" val="76202810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43128"/>
            <a:ext cx="8229600" cy="5605272"/>
          </a:xfrm>
        </p:spPr>
        <p:txBody>
          <a:bodyPr/>
          <a:lstStyle/>
          <a:p>
            <a:r>
              <a:rPr lang="en-US" b="1" dirty="0" err="1">
                <a:solidFill>
                  <a:srgbClr val="C00000"/>
                </a:solidFill>
              </a:rPr>
              <a:t>Emmanuella</a:t>
            </a:r>
            <a:r>
              <a:rPr lang="en-US" b="1" dirty="0">
                <a:solidFill>
                  <a:srgbClr val="C00000"/>
                </a:solidFill>
              </a:rPr>
              <a:t> has a highly anxious mother and a father prone to spikes of anger. According to a psychologist brought to check her up, </a:t>
            </a:r>
            <a:r>
              <a:rPr lang="en-US" b="1" dirty="0" err="1">
                <a:solidFill>
                  <a:srgbClr val="C00000"/>
                </a:solidFill>
              </a:rPr>
              <a:t>Emmanuella</a:t>
            </a:r>
            <a:r>
              <a:rPr lang="en-US" b="1" dirty="0">
                <a:solidFill>
                  <a:srgbClr val="C00000"/>
                </a:solidFill>
              </a:rPr>
              <a:t> is furious with them and isolates herself at home.</a:t>
            </a:r>
          </a:p>
        </p:txBody>
      </p:sp>
    </p:spTree>
    <p:extLst>
      <p:ext uri="{BB962C8B-B14F-4D97-AF65-F5344CB8AC3E}">
        <p14:creationId xmlns:p14="http://schemas.microsoft.com/office/powerpoint/2010/main" val="238387872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43128"/>
            <a:ext cx="8229600" cy="5757672"/>
          </a:xfrm>
        </p:spPr>
        <p:txBody>
          <a:bodyPr>
            <a:normAutofit fontScale="90000"/>
          </a:bodyPr>
          <a:lstStyle/>
          <a:p>
            <a:r>
              <a:rPr lang="en-US" b="1" dirty="0">
                <a:solidFill>
                  <a:srgbClr val="C00000"/>
                </a:solidFill>
              </a:rPr>
              <a:t>At school, she has become increasingly disruptive and rude: She wrote on the chalkboard that her teacher is a bitch. Her teacher has little </a:t>
            </a:r>
            <a:r>
              <a:rPr lang="en-US" b="1" dirty="0" smtClean="0">
                <a:solidFill>
                  <a:srgbClr val="C00000"/>
                </a:solidFill>
              </a:rPr>
              <a:t>or no empathy </a:t>
            </a:r>
            <a:r>
              <a:rPr lang="en-US" b="1" dirty="0">
                <a:solidFill>
                  <a:srgbClr val="C00000"/>
                </a:solidFill>
              </a:rPr>
              <a:t>for her, not only because of these attacks but also because she feels harassed and criticized by </a:t>
            </a:r>
            <a:r>
              <a:rPr lang="en-US" b="1" dirty="0" err="1">
                <a:solidFill>
                  <a:srgbClr val="C00000"/>
                </a:solidFill>
              </a:rPr>
              <a:t>Emmanuella's</a:t>
            </a:r>
            <a:r>
              <a:rPr lang="en-US" b="1" dirty="0">
                <a:solidFill>
                  <a:srgbClr val="C00000"/>
                </a:solidFill>
              </a:rPr>
              <a:t> mother.</a:t>
            </a:r>
          </a:p>
        </p:txBody>
      </p:sp>
    </p:spTree>
    <p:extLst>
      <p:ext uri="{BB962C8B-B14F-4D97-AF65-F5344CB8AC3E}">
        <p14:creationId xmlns:p14="http://schemas.microsoft.com/office/powerpoint/2010/main" val="249412466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024128"/>
            <a:ext cx="8229600" cy="5605272"/>
          </a:xfrm>
        </p:spPr>
        <p:txBody>
          <a:bodyPr>
            <a:noAutofit/>
          </a:bodyPr>
          <a:lstStyle/>
          <a:p>
            <a:r>
              <a:rPr lang="en-US" b="1" dirty="0" err="1">
                <a:solidFill>
                  <a:srgbClr val="C00000"/>
                </a:solidFill>
              </a:rPr>
              <a:t>Emmanuella</a:t>
            </a:r>
            <a:r>
              <a:rPr lang="en-US" b="1" dirty="0">
                <a:solidFill>
                  <a:srgbClr val="C00000"/>
                </a:solidFill>
              </a:rPr>
              <a:t> at war with both her parents and her teacher looks to her peers for support. Other students, however, find her </a:t>
            </a:r>
            <a:r>
              <a:rPr lang="en-US" b="1" dirty="0" err="1">
                <a:solidFill>
                  <a:srgbClr val="C00000"/>
                </a:solidFill>
              </a:rPr>
              <a:t>chicky</a:t>
            </a:r>
            <a:r>
              <a:rPr lang="en-US" b="1" dirty="0">
                <a:solidFill>
                  <a:srgbClr val="C00000"/>
                </a:solidFill>
              </a:rPr>
              <a:t> and rude. She becomes more provocative with her teacher, and the spiral continues downward.</a:t>
            </a:r>
            <a:br>
              <a:rPr lang="en-US" b="1" dirty="0">
                <a:solidFill>
                  <a:srgbClr val="C00000"/>
                </a:solidFill>
              </a:rPr>
            </a:br>
            <a:endParaRPr lang="en-US" b="1" dirty="0">
              <a:solidFill>
                <a:srgbClr val="C00000"/>
              </a:solidFill>
            </a:endParaRPr>
          </a:p>
        </p:txBody>
      </p:sp>
    </p:spTree>
    <p:extLst>
      <p:ext uri="{BB962C8B-B14F-4D97-AF65-F5344CB8AC3E}">
        <p14:creationId xmlns:p14="http://schemas.microsoft.com/office/powerpoint/2010/main" val="292767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66928"/>
            <a:ext cx="8229600" cy="5529072"/>
          </a:xfrm>
        </p:spPr>
        <p:txBody>
          <a:bodyPr>
            <a:normAutofit/>
          </a:bodyPr>
          <a:lstStyle/>
          <a:p>
            <a:r>
              <a:rPr lang="en-US" sz="4800" b="1" dirty="0" smtClean="0">
                <a:solidFill>
                  <a:schemeClr val="bg1"/>
                </a:solidFill>
              </a:rPr>
              <a:t>Positive Note:</a:t>
            </a:r>
            <a:br>
              <a:rPr lang="en-US" sz="4800" b="1" dirty="0" smtClean="0">
                <a:solidFill>
                  <a:schemeClr val="bg1"/>
                </a:solidFill>
              </a:rPr>
            </a:br>
            <a:r>
              <a:rPr lang="en-US" sz="4800" b="1" dirty="0" smtClean="0">
                <a:solidFill>
                  <a:srgbClr val="C00000"/>
                </a:solidFill>
              </a:rPr>
              <a:t>A lot of teachers </a:t>
            </a:r>
            <a:r>
              <a:rPr lang="en-US" sz="4800" b="1" dirty="0">
                <a:solidFill>
                  <a:srgbClr val="C00000"/>
                </a:solidFill>
              </a:rPr>
              <a:t>communicate high moral expectations and provide steady listening and opportunities for accomplishment that reduce students' shame and distrust.</a:t>
            </a:r>
          </a:p>
        </p:txBody>
      </p:sp>
    </p:spTree>
    <p:extLst>
      <p:ext uri="{BB962C8B-B14F-4D97-AF65-F5344CB8AC3E}">
        <p14:creationId xmlns:p14="http://schemas.microsoft.com/office/powerpoint/2010/main" val="333967468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66928"/>
            <a:ext cx="8229600" cy="5529072"/>
          </a:xfrm>
        </p:spPr>
        <p:txBody>
          <a:bodyPr>
            <a:normAutofit/>
          </a:bodyPr>
          <a:lstStyle/>
          <a:p>
            <a:r>
              <a:rPr lang="en-US" sz="4800" b="1" dirty="0">
                <a:solidFill>
                  <a:srgbClr val="C00000"/>
                </a:solidFill>
              </a:rPr>
              <a:t>Many teachers </a:t>
            </a:r>
            <a:r>
              <a:rPr lang="en-US" sz="4800" b="1" dirty="0" smtClean="0">
                <a:solidFill>
                  <a:srgbClr val="C00000"/>
                </a:solidFill>
              </a:rPr>
              <a:t>also learn </a:t>
            </a:r>
            <a:r>
              <a:rPr lang="en-US" sz="4800" b="1" dirty="0">
                <a:solidFill>
                  <a:srgbClr val="C00000"/>
                </a:solidFill>
              </a:rPr>
              <a:t>from their own moral errors and continually develop their capacity to see the perspective of every student in their classrooms.</a:t>
            </a:r>
          </a:p>
        </p:txBody>
      </p:sp>
    </p:spTree>
    <p:extLst>
      <p:ext uri="{BB962C8B-B14F-4D97-AF65-F5344CB8AC3E}">
        <p14:creationId xmlns:p14="http://schemas.microsoft.com/office/powerpoint/2010/main" val="46874699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66928"/>
            <a:ext cx="8229600" cy="5529072"/>
          </a:xfrm>
        </p:spPr>
        <p:txBody>
          <a:bodyPr>
            <a:noAutofit/>
          </a:bodyPr>
          <a:lstStyle/>
          <a:p>
            <a:r>
              <a:rPr lang="en-US" sz="4800" b="1" dirty="0">
                <a:solidFill>
                  <a:srgbClr val="C00000"/>
                </a:solidFill>
              </a:rPr>
              <a:t>I recently talked to an SS1 teacher who told me that she thinks that a 10-year-old boy in her classroom has a more refined and complex sense of justice than she does; </a:t>
            </a:r>
          </a:p>
        </p:txBody>
      </p:sp>
    </p:spTree>
    <p:extLst>
      <p:ext uri="{BB962C8B-B14F-4D97-AF65-F5344CB8AC3E}">
        <p14:creationId xmlns:p14="http://schemas.microsoft.com/office/powerpoint/2010/main" val="66859931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66928"/>
            <a:ext cx="8229600" cy="5529072"/>
          </a:xfrm>
        </p:spPr>
        <p:txBody>
          <a:bodyPr>
            <a:normAutofit/>
          </a:bodyPr>
          <a:lstStyle/>
          <a:p>
            <a:r>
              <a:rPr lang="en-US" sz="5400" b="1" dirty="0">
                <a:solidFill>
                  <a:srgbClr val="C00000"/>
                </a:solidFill>
              </a:rPr>
              <a:t>that he is more effective at </a:t>
            </a:r>
            <a:r>
              <a:rPr lang="en-US" sz="5400" b="1" dirty="0" smtClean="0">
                <a:solidFill>
                  <a:srgbClr val="C00000"/>
                </a:solidFill>
              </a:rPr>
              <a:t>working </a:t>
            </a:r>
            <a:r>
              <a:rPr lang="en-US" sz="5400" b="1" dirty="0">
                <a:solidFill>
                  <a:srgbClr val="C00000"/>
                </a:solidFill>
              </a:rPr>
              <a:t>out conflicts in the classroom than she is. She said that she tries to learn from </a:t>
            </a:r>
            <a:r>
              <a:rPr lang="en-US" sz="5400" b="1" dirty="0" smtClean="0">
                <a:solidFill>
                  <a:srgbClr val="C00000"/>
                </a:solidFill>
              </a:rPr>
              <a:t>him.</a:t>
            </a:r>
            <a:endParaRPr lang="en-US" sz="5400" dirty="0"/>
          </a:p>
        </p:txBody>
      </p:sp>
    </p:spTree>
    <p:extLst>
      <p:ext uri="{BB962C8B-B14F-4D97-AF65-F5344CB8AC3E}">
        <p14:creationId xmlns:p14="http://schemas.microsoft.com/office/powerpoint/2010/main" val="98961396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90728"/>
            <a:ext cx="8229600" cy="5681472"/>
          </a:xfrm>
        </p:spPr>
        <p:txBody>
          <a:bodyPr>
            <a:noAutofit/>
          </a:bodyPr>
          <a:lstStyle/>
          <a:p>
            <a:r>
              <a:rPr lang="en-US" b="1" dirty="0" smtClean="0">
                <a:solidFill>
                  <a:schemeClr val="bg1"/>
                </a:solidFill>
              </a:rPr>
              <a:t>Negative Note:</a:t>
            </a:r>
            <a:br>
              <a:rPr lang="en-US" b="1" dirty="0" smtClean="0">
                <a:solidFill>
                  <a:schemeClr val="bg1"/>
                </a:solidFill>
              </a:rPr>
            </a:br>
            <a:r>
              <a:rPr lang="en-US" b="1" dirty="0" smtClean="0">
                <a:solidFill>
                  <a:srgbClr val="C00000"/>
                </a:solidFill>
              </a:rPr>
              <a:t>Many </a:t>
            </a:r>
            <a:r>
              <a:rPr lang="en-US" b="1" dirty="0">
                <a:solidFill>
                  <a:srgbClr val="C00000"/>
                </a:solidFill>
              </a:rPr>
              <a:t>teachers don't reach out to struggling students, </a:t>
            </a:r>
            <a:r>
              <a:rPr lang="en-US" b="1" dirty="0" smtClean="0">
                <a:solidFill>
                  <a:srgbClr val="C00000"/>
                </a:solidFill>
              </a:rPr>
              <a:t>they don't </a:t>
            </a:r>
            <a:r>
              <a:rPr lang="en-US" b="1" dirty="0">
                <a:solidFill>
                  <a:srgbClr val="C00000"/>
                </a:solidFill>
              </a:rPr>
              <a:t>attempt to see students' perspectives, and have lost their idealism. </a:t>
            </a:r>
            <a:r>
              <a:rPr lang="en-US" b="1" dirty="0" smtClean="0">
                <a:solidFill>
                  <a:srgbClr val="C00000"/>
                </a:solidFill>
              </a:rPr>
              <a:t/>
            </a:r>
            <a:br>
              <a:rPr lang="en-US" b="1" dirty="0" smtClean="0">
                <a:solidFill>
                  <a:srgbClr val="C00000"/>
                </a:solidFill>
              </a:rPr>
            </a:br>
            <a:endParaRPr lang="en-US" b="1" dirty="0">
              <a:solidFill>
                <a:srgbClr val="C00000"/>
              </a:solidFill>
            </a:endParaRPr>
          </a:p>
        </p:txBody>
      </p:sp>
    </p:spTree>
    <p:extLst>
      <p:ext uri="{BB962C8B-B14F-4D97-AF65-F5344CB8AC3E}">
        <p14:creationId xmlns:p14="http://schemas.microsoft.com/office/powerpoint/2010/main" val="219632370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90728"/>
            <a:ext cx="8229600" cy="5681472"/>
          </a:xfrm>
        </p:spPr>
        <p:txBody>
          <a:bodyPr>
            <a:noAutofit/>
          </a:bodyPr>
          <a:lstStyle/>
          <a:p>
            <a:r>
              <a:rPr lang="en-US" sz="5400" b="1" dirty="0" smtClean="0">
                <a:solidFill>
                  <a:schemeClr val="bg1"/>
                </a:solidFill>
              </a:rPr>
              <a:t>Issues:</a:t>
            </a:r>
            <a:br>
              <a:rPr lang="en-US" sz="5400" b="1" dirty="0" smtClean="0">
                <a:solidFill>
                  <a:schemeClr val="bg1"/>
                </a:solidFill>
              </a:rPr>
            </a:br>
            <a:r>
              <a:rPr lang="en-US" sz="5400" b="1" dirty="0" smtClean="0">
                <a:solidFill>
                  <a:srgbClr val="C00000"/>
                </a:solidFill>
              </a:rPr>
              <a:t>What are the things </a:t>
            </a:r>
            <a:r>
              <a:rPr lang="en-US" sz="5400" b="1" dirty="0">
                <a:solidFill>
                  <a:srgbClr val="C00000"/>
                </a:solidFill>
              </a:rPr>
              <a:t>that gets in the way of teachers </a:t>
            </a:r>
            <a:r>
              <a:rPr lang="en-US" sz="5400" b="1" dirty="0" smtClean="0">
                <a:solidFill>
                  <a:srgbClr val="C00000"/>
                </a:solidFill>
              </a:rPr>
              <a:t>that hinders them from developing </a:t>
            </a:r>
            <a:r>
              <a:rPr lang="en-US" sz="5400" b="1" dirty="0">
                <a:solidFill>
                  <a:srgbClr val="C00000"/>
                </a:solidFill>
              </a:rPr>
              <a:t>or expressing these qualities?</a:t>
            </a:r>
            <a:br>
              <a:rPr lang="en-US" sz="5400" b="1" dirty="0">
                <a:solidFill>
                  <a:srgbClr val="C00000"/>
                </a:solidFill>
              </a:rPr>
            </a:br>
            <a:endParaRPr lang="en-US" sz="5400" b="1" dirty="0">
              <a:solidFill>
                <a:srgbClr val="C00000"/>
              </a:solidFill>
            </a:endParaRPr>
          </a:p>
        </p:txBody>
      </p:sp>
    </p:spTree>
    <p:extLst>
      <p:ext uri="{BB962C8B-B14F-4D97-AF65-F5344CB8AC3E}">
        <p14:creationId xmlns:p14="http://schemas.microsoft.com/office/powerpoint/2010/main" val="1548457385"/>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5376672"/>
          </a:xfrm>
        </p:spPr>
        <p:txBody>
          <a:bodyPr>
            <a:normAutofit/>
          </a:bodyPr>
          <a:lstStyle/>
          <a:p>
            <a:pPr algn="l"/>
            <a:r>
              <a:rPr lang="en-US" sz="4800" b="1" dirty="0" smtClean="0">
                <a:solidFill>
                  <a:srgbClr val="FF0000"/>
                </a:solidFill>
              </a:rPr>
              <a:t>Meaning:</a:t>
            </a:r>
            <a:r>
              <a:rPr lang="en-US" sz="4800" b="1" dirty="0" smtClean="0">
                <a:solidFill>
                  <a:schemeClr val="bg1"/>
                </a:solidFill>
              </a:rPr>
              <a:t/>
            </a:r>
            <a:br>
              <a:rPr lang="en-US" sz="4800" b="1" dirty="0" smtClean="0">
                <a:solidFill>
                  <a:schemeClr val="bg1"/>
                </a:solidFill>
              </a:rPr>
            </a:br>
            <a:r>
              <a:rPr lang="en-US" sz="4800" b="1" dirty="0" smtClean="0">
                <a:solidFill>
                  <a:schemeClr val="bg1"/>
                </a:solidFill>
              </a:rPr>
              <a:t>A student in SS Class here in</a:t>
            </a:r>
            <a:r>
              <a:rPr lang="en-US" sz="4800" b="1" dirty="0" smtClean="0">
                <a:solidFill>
                  <a:srgbClr val="C00000"/>
                </a:solidFill>
              </a:rPr>
              <a:t> </a:t>
            </a:r>
            <a:r>
              <a:rPr lang="en-US" sz="4800" b="1" dirty="0" smtClean="0">
                <a:solidFill>
                  <a:schemeClr val="bg1"/>
                </a:solidFill>
              </a:rPr>
              <a:t>JC </a:t>
            </a:r>
            <a:r>
              <a:rPr lang="en-US" sz="4800" b="1" dirty="0" smtClean="0">
                <a:solidFill>
                  <a:srgbClr val="C00000"/>
                </a:solidFill>
              </a:rPr>
              <a:t>Best Schools by name </a:t>
            </a:r>
            <a:r>
              <a:rPr lang="en-US" sz="4800" b="1" i="1" dirty="0" smtClean="0">
                <a:solidFill>
                  <a:srgbClr val="C00000"/>
                </a:solidFill>
              </a:rPr>
              <a:t>Divine </a:t>
            </a:r>
            <a:r>
              <a:rPr lang="en-US" sz="4800" b="1" i="1" dirty="0" err="1" smtClean="0">
                <a:solidFill>
                  <a:srgbClr val="C00000"/>
                </a:solidFill>
              </a:rPr>
              <a:t>Ikechukwu</a:t>
            </a:r>
            <a:r>
              <a:rPr lang="en-US" sz="4800" b="1" dirty="0" smtClean="0">
                <a:solidFill>
                  <a:srgbClr val="C00000"/>
                </a:solidFill>
              </a:rPr>
              <a:t> defined Discipline as “training the mind so as to make it accept willingly the control of rules and orders” </a:t>
            </a:r>
            <a:endParaRPr lang="en-US" sz="4800" b="1" dirty="0">
              <a:solidFill>
                <a:srgbClr val="C00000"/>
              </a:solidFill>
            </a:endParaRPr>
          </a:p>
        </p:txBody>
      </p:sp>
    </p:spTree>
    <p:extLst>
      <p:ext uri="{BB962C8B-B14F-4D97-AF65-F5344CB8AC3E}">
        <p14:creationId xmlns:p14="http://schemas.microsoft.com/office/powerpoint/2010/main" val="744307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66928"/>
            <a:ext cx="8229600" cy="6062472"/>
          </a:xfrm>
        </p:spPr>
        <p:txBody>
          <a:bodyPr>
            <a:noAutofit/>
          </a:bodyPr>
          <a:lstStyle/>
          <a:p>
            <a:pPr lvl="0" algn="l">
              <a:lnSpc>
                <a:spcPct val="150000"/>
              </a:lnSpc>
            </a:pPr>
            <a:r>
              <a:rPr lang="en-US" sz="4800" b="1" dirty="0" smtClean="0">
                <a:solidFill>
                  <a:schemeClr val="tx1"/>
                </a:solidFill>
              </a:rPr>
              <a:t>-</a:t>
            </a:r>
            <a:r>
              <a:rPr lang="en-US" sz="4800" b="1" dirty="0" smtClean="0">
                <a:solidFill>
                  <a:srgbClr val="C00000"/>
                </a:solidFill>
              </a:rPr>
              <a:t>	Stress</a:t>
            </a:r>
            <a:r>
              <a:rPr lang="en-US" sz="4800" b="1" dirty="0">
                <a:solidFill>
                  <a:srgbClr val="C00000"/>
                </a:solidFill>
              </a:rPr>
              <a:t/>
            </a:r>
            <a:br>
              <a:rPr lang="en-US" sz="4800" b="1" dirty="0">
                <a:solidFill>
                  <a:srgbClr val="C00000"/>
                </a:solidFill>
              </a:rPr>
            </a:br>
            <a:r>
              <a:rPr lang="en-US" sz="4800" b="1" dirty="0" smtClean="0">
                <a:solidFill>
                  <a:schemeClr val="tx1"/>
                </a:solidFill>
              </a:rPr>
              <a:t>-</a:t>
            </a:r>
            <a:r>
              <a:rPr lang="en-US" sz="4800" b="1" dirty="0" smtClean="0">
                <a:solidFill>
                  <a:srgbClr val="C00000"/>
                </a:solidFill>
              </a:rPr>
              <a:t>	Personal </a:t>
            </a:r>
            <a:r>
              <a:rPr lang="en-US" sz="4800" b="1" dirty="0">
                <a:solidFill>
                  <a:srgbClr val="C00000"/>
                </a:solidFill>
              </a:rPr>
              <a:t>Selfish Needs</a:t>
            </a:r>
            <a:br>
              <a:rPr lang="en-US" sz="4800" b="1" dirty="0">
                <a:solidFill>
                  <a:srgbClr val="C00000"/>
                </a:solidFill>
              </a:rPr>
            </a:br>
            <a:r>
              <a:rPr lang="en-US" sz="4800" b="1" dirty="0" smtClean="0">
                <a:solidFill>
                  <a:schemeClr val="tx1"/>
                </a:solidFill>
              </a:rPr>
              <a:t>-</a:t>
            </a:r>
            <a:r>
              <a:rPr lang="en-US" sz="4800" b="1" dirty="0" smtClean="0">
                <a:solidFill>
                  <a:srgbClr val="C00000"/>
                </a:solidFill>
              </a:rPr>
              <a:t>	Complex</a:t>
            </a:r>
            <a:r>
              <a:rPr lang="en-US" sz="4800" b="1" dirty="0">
                <a:solidFill>
                  <a:srgbClr val="C00000"/>
                </a:solidFill>
              </a:rPr>
              <a:t/>
            </a:r>
            <a:br>
              <a:rPr lang="en-US" sz="4800" b="1" dirty="0">
                <a:solidFill>
                  <a:srgbClr val="C00000"/>
                </a:solidFill>
              </a:rPr>
            </a:br>
            <a:r>
              <a:rPr lang="en-US" sz="4800" b="1" dirty="0" smtClean="0">
                <a:solidFill>
                  <a:schemeClr val="tx1"/>
                </a:solidFill>
              </a:rPr>
              <a:t>-</a:t>
            </a:r>
            <a:r>
              <a:rPr lang="en-US" sz="4800" b="1" dirty="0" smtClean="0">
                <a:solidFill>
                  <a:srgbClr val="C00000"/>
                </a:solidFill>
              </a:rPr>
              <a:t>	Hatred</a:t>
            </a:r>
            <a:r>
              <a:rPr lang="en-US" sz="4800" b="1" dirty="0">
                <a:solidFill>
                  <a:srgbClr val="C00000"/>
                </a:solidFill>
              </a:rPr>
              <a:t/>
            </a:r>
            <a:br>
              <a:rPr lang="en-US" sz="4800" b="1" dirty="0">
                <a:solidFill>
                  <a:srgbClr val="C00000"/>
                </a:solidFill>
              </a:rPr>
            </a:br>
            <a:endParaRPr lang="en-US" sz="4800" b="1" dirty="0">
              <a:solidFill>
                <a:srgbClr val="C00000"/>
              </a:solidFill>
            </a:endParaRPr>
          </a:p>
        </p:txBody>
      </p:sp>
    </p:spTree>
    <p:extLst>
      <p:ext uri="{BB962C8B-B14F-4D97-AF65-F5344CB8AC3E}">
        <p14:creationId xmlns:p14="http://schemas.microsoft.com/office/powerpoint/2010/main" val="125479399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14528"/>
            <a:ext cx="8229600" cy="5757672"/>
          </a:xfrm>
        </p:spPr>
        <p:txBody>
          <a:bodyPr>
            <a:normAutofit fontScale="90000"/>
          </a:bodyPr>
          <a:lstStyle/>
          <a:p>
            <a:pPr algn="l"/>
            <a:r>
              <a:rPr lang="en-US" sz="5400" b="1" dirty="0" smtClean="0">
                <a:solidFill>
                  <a:schemeClr val="bg1"/>
                </a:solidFill>
              </a:rPr>
              <a:t>Effect on Teachers:</a:t>
            </a:r>
            <a:br>
              <a:rPr lang="en-US" sz="5400" b="1" dirty="0" smtClean="0">
                <a:solidFill>
                  <a:schemeClr val="bg1"/>
                </a:solidFill>
              </a:rPr>
            </a:br>
            <a:r>
              <a:rPr lang="en-US" sz="5400" b="1" dirty="0" smtClean="0">
                <a:solidFill>
                  <a:srgbClr val="C00000"/>
                </a:solidFill>
              </a:rPr>
              <a:t>These issues if not handled can </a:t>
            </a:r>
            <a:r>
              <a:rPr lang="en-US" sz="5400" b="1" dirty="0">
                <a:solidFill>
                  <a:srgbClr val="C00000"/>
                </a:solidFill>
              </a:rPr>
              <a:t>lead to depression and depressed adults often </a:t>
            </a:r>
            <a:r>
              <a:rPr lang="en-US" sz="5400" b="1" dirty="0" smtClean="0">
                <a:solidFill>
                  <a:srgbClr val="C00000"/>
                </a:solidFill>
              </a:rPr>
              <a:t>become: </a:t>
            </a:r>
            <a:br>
              <a:rPr lang="en-US" sz="5400" b="1" dirty="0" smtClean="0">
                <a:solidFill>
                  <a:srgbClr val="C00000"/>
                </a:solidFill>
              </a:rPr>
            </a:br>
            <a:r>
              <a:rPr lang="en-US" sz="5400" b="1" dirty="0" smtClean="0">
                <a:solidFill>
                  <a:schemeClr val="tx1"/>
                </a:solidFill>
              </a:rPr>
              <a:t>*</a:t>
            </a:r>
            <a:r>
              <a:rPr lang="en-US" sz="5400" b="1" dirty="0" smtClean="0">
                <a:solidFill>
                  <a:srgbClr val="C00000"/>
                </a:solidFill>
              </a:rPr>
              <a:t> U</a:t>
            </a:r>
            <a:r>
              <a:rPr lang="en-US" sz="5400" b="1" i="1" dirty="0" smtClean="0">
                <a:solidFill>
                  <a:srgbClr val="C00000"/>
                </a:solidFill>
              </a:rPr>
              <a:t>nilateral </a:t>
            </a:r>
            <a:r>
              <a:rPr lang="en-US" sz="5400" b="1" i="1" dirty="0">
                <a:solidFill>
                  <a:srgbClr val="C00000"/>
                </a:solidFill>
              </a:rPr>
              <a:t>and commanding in their interactions with other people.</a:t>
            </a:r>
            <a:endParaRPr lang="en-US" sz="5400" b="1" dirty="0">
              <a:solidFill>
                <a:srgbClr val="C00000"/>
              </a:solidFill>
            </a:endParaRPr>
          </a:p>
        </p:txBody>
      </p:sp>
    </p:spTree>
    <p:extLst>
      <p:ext uri="{BB962C8B-B14F-4D97-AF65-F5344CB8AC3E}">
        <p14:creationId xmlns:p14="http://schemas.microsoft.com/office/powerpoint/2010/main" val="159037369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14528"/>
            <a:ext cx="8229600" cy="6062472"/>
          </a:xfrm>
        </p:spPr>
        <p:txBody>
          <a:bodyPr>
            <a:noAutofit/>
          </a:bodyPr>
          <a:lstStyle/>
          <a:p>
            <a:pPr algn="l"/>
            <a:r>
              <a:rPr lang="en-US" sz="3600" b="1" i="1" dirty="0" smtClean="0">
                <a:solidFill>
                  <a:srgbClr val="FFFF00"/>
                </a:solidFill>
              </a:rPr>
              <a:t>*</a:t>
            </a:r>
            <a:r>
              <a:rPr lang="en-US" sz="3600" b="1" i="1" dirty="0" smtClean="0">
                <a:solidFill>
                  <a:srgbClr val="C00000"/>
                </a:solidFill>
              </a:rPr>
              <a:t> Their </a:t>
            </a:r>
            <a:r>
              <a:rPr lang="en-US" sz="3600" b="1" i="1" dirty="0">
                <a:solidFill>
                  <a:srgbClr val="C00000"/>
                </a:solidFill>
              </a:rPr>
              <a:t>behavior tends to be governed by their own moods and needs rather than by an awareness of others. </a:t>
            </a:r>
            <a:r>
              <a:rPr lang="en-US" sz="3600" b="1" i="1" dirty="0" smtClean="0">
                <a:solidFill>
                  <a:srgbClr val="C00000"/>
                </a:solidFill>
              </a:rPr>
              <a:t/>
            </a:r>
            <a:br>
              <a:rPr lang="en-US" sz="3600" b="1" i="1" dirty="0" smtClean="0">
                <a:solidFill>
                  <a:srgbClr val="C00000"/>
                </a:solidFill>
              </a:rPr>
            </a:br>
            <a:r>
              <a:rPr lang="en-US" sz="3600" b="1" i="1" dirty="0" smtClean="0">
                <a:solidFill>
                  <a:srgbClr val="C00000"/>
                </a:solidFill>
              </a:rPr>
              <a:t/>
            </a:r>
            <a:br>
              <a:rPr lang="en-US" sz="3600" b="1" i="1" dirty="0" smtClean="0">
                <a:solidFill>
                  <a:srgbClr val="C00000"/>
                </a:solidFill>
              </a:rPr>
            </a:br>
            <a:r>
              <a:rPr lang="en-US" sz="3600" b="1" i="1" dirty="0" smtClean="0">
                <a:solidFill>
                  <a:schemeClr val="tx1"/>
                </a:solidFill>
              </a:rPr>
              <a:t>*</a:t>
            </a:r>
            <a:r>
              <a:rPr lang="en-US" sz="3600" b="1" i="1" dirty="0" smtClean="0">
                <a:solidFill>
                  <a:srgbClr val="C00000"/>
                </a:solidFill>
              </a:rPr>
              <a:t> They </a:t>
            </a:r>
            <a:r>
              <a:rPr lang="en-US" sz="3600" b="1" i="1" dirty="0">
                <a:solidFill>
                  <a:srgbClr val="C00000"/>
                </a:solidFill>
              </a:rPr>
              <a:t>tend to take the path of least resistance and do what requires the least effort. </a:t>
            </a:r>
            <a:r>
              <a:rPr lang="en-US" sz="3600" b="1" i="1" dirty="0" smtClean="0">
                <a:solidFill>
                  <a:srgbClr val="C00000"/>
                </a:solidFill>
              </a:rPr>
              <a:t/>
            </a:r>
            <a:br>
              <a:rPr lang="en-US" sz="3600" b="1" i="1" dirty="0" smtClean="0">
                <a:solidFill>
                  <a:srgbClr val="C00000"/>
                </a:solidFill>
              </a:rPr>
            </a:br>
            <a:r>
              <a:rPr lang="en-US" sz="3600" b="1" i="1" dirty="0" smtClean="0">
                <a:solidFill>
                  <a:srgbClr val="C00000"/>
                </a:solidFill>
              </a:rPr>
              <a:t/>
            </a:r>
            <a:br>
              <a:rPr lang="en-US" sz="3600" b="1" i="1" dirty="0" smtClean="0">
                <a:solidFill>
                  <a:srgbClr val="C00000"/>
                </a:solidFill>
              </a:rPr>
            </a:br>
            <a:r>
              <a:rPr lang="en-US" sz="3600" b="1" i="1" dirty="0" smtClean="0">
                <a:solidFill>
                  <a:schemeClr val="tx1"/>
                </a:solidFill>
              </a:rPr>
              <a:t>*</a:t>
            </a:r>
            <a:r>
              <a:rPr lang="en-US" sz="3600" b="1" i="1" dirty="0" smtClean="0">
                <a:solidFill>
                  <a:srgbClr val="C00000"/>
                </a:solidFill>
              </a:rPr>
              <a:t> Often </a:t>
            </a:r>
            <a:r>
              <a:rPr lang="en-US" sz="3600" b="1" i="1" dirty="0">
                <a:solidFill>
                  <a:srgbClr val="C00000"/>
                </a:solidFill>
              </a:rPr>
              <a:t>such teacher becomes withdrawn, irritable, critical, or sometimes outright hostile</a:t>
            </a:r>
            <a:r>
              <a:rPr lang="en-US" sz="3600" dirty="0">
                <a:solidFill>
                  <a:srgbClr val="C00000"/>
                </a:solidFill>
              </a:rPr>
              <a:t>.</a:t>
            </a:r>
            <a:endParaRPr lang="en-US" sz="3600" b="1" dirty="0">
              <a:solidFill>
                <a:srgbClr val="C00000"/>
              </a:solidFill>
            </a:endParaRPr>
          </a:p>
        </p:txBody>
      </p:sp>
    </p:spTree>
    <p:extLst>
      <p:ext uri="{BB962C8B-B14F-4D97-AF65-F5344CB8AC3E}">
        <p14:creationId xmlns:p14="http://schemas.microsoft.com/office/powerpoint/2010/main" val="428106298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14528"/>
            <a:ext cx="8229600" cy="5757672"/>
          </a:xfrm>
        </p:spPr>
        <p:txBody>
          <a:bodyPr>
            <a:noAutofit/>
          </a:bodyPr>
          <a:lstStyle/>
          <a:p>
            <a:r>
              <a:rPr lang="en-US" sz="6000" b="1" dirty="0">
                <a:solidFill>
                  <a:srgbClr val="C00000"/>
                </a:solidFill>
              </a:rPr>
              <a:t>What such a teacher/person lacks is exactly these human relationship </a:t>
            </a:r>
            <a:r>
              <a:rPr lang="en-US" sz="6000" b="1" dirty="0" smtClean="0">
                <a:solidFill>
                  <a:srgbClr val="C00000"/>
                </a:solidFill>
              </a:rPr>
              <a:t>qualities:</a:t>
            </a:r>
            <a:r>
              <a:rPr lang="en-US" sz="6000" b="1" dirty="0">
                <a:solidFill>
                  <a:srgbClr val="C00000"/>
                </a:solidFill>
              </a:rPr>
              <a:t/>
            </a:r>
            <a:br>
              <a:rPr lang="en-US" sz="6000" b="1" dirty="0">
                <a:solidFill>
                  <a:srgbClr val="C00000"/>
                </a:solidFill>
              </a:rPr>
            </a:br>
            <a:endParaRPr lang="en-US" sz="6000" b="1" dirty="0">
              <a:solidFill>
                <a:srgbClr val="C00000"/>
              </a:solidFill>
            </a:endParaRPr>
          </a:p>
        </p:txBody>
      </p:sp>
    </p:spTree>
    <p:extLst>
      <p:ext uri="{BB962C8B-B14F-4D97-AF65-F5344CB8AC3E}">
        <p14:creationId xmlns:p14="http://schemas.microsoft.com/office/powerpoint/2010/main" val="35682952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14528"/>
            <a:ext cx="8229600" cy="5757672"/>
          </a:xfrm>
        </p:spPr>
        <p:txBody>
          <a:bodyPr>
            <a:noAutofit/>
          </a:bodyPr>
          <a:lstStyle/>
          <a:p>
            <a:pPr algn="l"/>
            <a:r>
              <a:rPr lang="en-US" sz="5400" b="1" dirty="0">
                <a:solidFill>
                  <a:srgbClr val="C00000"/>
                </a:solidFill>
              </a:rPr>
              <a:t>- Empathy </a:t>
            </a:r>
            <a:br>
              <a:rPr lang="en-US" sz="5400" b="1" dirty="0">
                <a:solidFill>
                  <a:srgbClr val="C00000"/>
                </a:solidFill>
              </a:rPr>
            </a:br>
            <a:r>
              <a:rPr lang="en-US" sz="5400" b="1" dirty="0" smtClean="0">
                <a:solidFill>
                  <a:srgbClr val="C00000"/>
                </a:solidFill>
              </a:rPr>
              <a:t/>
            </a:r>
            <a:br>
              <a:rPr lang="en-US" sz="5400" b="1" dirty="0" smtClean="0">
                <a:solidFill>
                  <a:srgbClr val="C00000"/>
                </a:solidFill>
              </a:rPr>
            </a:br>
            <a:r>
              <a:rPr lang="en-US" sz="5400" b="1" dirty="0" smtClean="0">
                <a:solidFill>
                  <a:srgbClr val="C00000"/>
                </a:solidFill>
              </a:rPr>
              <a:t>- </a:t>
            </a:r>
            <a:r>
              <a:rPr lang="en-US" sz="5400" b="1" dirty="0">
                <a:solidFill>
                  <a:srgbClr val="C00000"/>
                </a:solidFill>
              </a:rPr>
              <a:t>Patience</a:t>
            </a:r>
            <a:br>
              <a:rPr lang="en-US" sz="5400" b="1" dirty="0">
                <a:solidFill>
                  <a:srgbClr val="C00000"/>
                </a:solidFill>
              </a:rPr>
            </a:br>
            <a:r>
              <a:rPr lang="en-US" sz="5400" b="1" dirty="0" smtClean="0">
                <a:solidFill>
                  <a:srgbClr val="C00000"/>
                </a:solidFill>
              </a:rPr>
              <a:t/>
            </a:r>
            <a:br>
              <a:rPr lang="en-US" sz="5400" b="1" dirty="0" smtClean="0">
                <a:solidFill>
                  <a:srgbClr val="C00000"/>
                </a:solidFill>
              </a:rPr>
            </a:br>
            <a:r>
              <a:rPr lang="en-US" sz="5400" b="1" dirty="0" smtClean="0">
                <a:solidFill>
                  <a:srgbClr val="C00000"/>
                </a:solidFill>
              </a:rPr>
              <a:t>- </a:t>
            </a:r>
            <a:r>
              <a:rPr lang="en-US" sz="5400" b="1" dirty="0">
                <a:solidFill>
                  <a:srgbClr val="C00000"/>
                </a:solidFill>
              </a:rPr>
              <a:t>Persistence </a:t>
            </a:r>
            <a:r>
              <a:rPr lang="en-US" sz="4800" b="1" dirty="0">
                <a:solidFill>
                  <a:srgbClr val="C00000"/>
                </a:solidFill>
              </a:rPr>
              <a:t>(soft but firm)</a:t>
            </a:r>
            <a:br>
              <a:rPr lang="en-US" sz="4800" b="1" dirty="0">
                <a:solidFill>
                  <a:srgbClr val="C00000"/>
                </a:solidFill>
              </a:rPr>
            </a:br>
            <a:endParaRPr lang="en-US" sz="5400" b="1" dirty="0">
              <a:solidFill>
                <a:srgbClr val="C00000"/>
              </a:solidFill>
            </a:endParaRPr>
          </a:p>
        </p:txBody>
      </p:sp>
    </p:spTree>
    <p:extLst>
      <p:ext uri="{BB962C8B-B14F-4D97-AF65-F5344CB8AC3E}">
        <p14:creationId xmlns:p14="http://schemas.microsoft.com/office/powerpoint/2010/main" val="40953830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66928"/>
            <a:ext cx="8229600" cy="5757672"/>
          </a:xfrm>
        </p:spPr>
        <p:txBody>
          <a:bodyPr>
            <a:normAutofit fontScale="90000"/>
          </a:bodyPr>
          <a:lstStyle/>
          <a:p>
            <a:pPr algn="l"/>
            <a:r>
              <a:rPr lang="en-US" sz="5400" b="1" dirty="0">
                <a:solidFill>
                  <a:srgbClr val="C00000"/>
                </a:solidFill>
              </a:rPr>
              <a:t>- Consistency (don’t allow the stress of your work affect your emotions)</a:t>
            </a:r>
            <a:br>
              <a:rPr lang="en-US" sz="5400" b="1" dirty="0">
                <a:solidFill>
                  <a:srgbClr val="C00000"/>
                </a:solidFill>
              </a:rPr>
            </a:br>
            <a:r>
              <a:rPr lang="en-US" sz="5400" b="1" dirty="0" smtClean="0">
                <a:solidFill>
                  <a:srgbClr val="C00000"/>
                </a:solidFill>
              </a:rPr>
              <a:t/>
            </a:r>
            <a:br>
              <a:rPr lang="en-US" sz="5400" b="1" dirty="0" smtClean="0">
                <a:solidFill>
                  <a:srgbClr val="C00000"/>
                </a:solidFill>
              </a:rPr>
            </a:br>
            <a:r>
              <a:rPr lang="en-US" sz="5400" b="1" dirty="0" smtClean="0">
                <a:solidFill>
                  <a:srgbClr val="C00000"/>
                </a:solidFill>
              </a:rPr>
              <a:t>- </a:t>
            </a:r>
            <a:r>
              <a:rPr lang="en-US" sz="5400" b="1" dirty="0">
                <a:solidFill>
                  <a:srgbClr val="C00000"/>
                </a:solidFill>
              </a:rPr>
              <a:t>Idealism (be true to your training as a teacher don’t compare students)</a:t>
            </a:r>
            <a:br>
              <a:rPr lang="en-US" sz="5400" b="1" dirty="0">
                <a:solidFill>
                  <a:srgbClr val="C00000"/>
                </a:solidFill>
              </a:rPr>
            </a:br>
            <a:endParaRPr lang="en-US" sz="5400" b="1" dirty="0">
              <a:solidFill>
                <a:srgbClr val="C00000"/>
              </a:solidFill>
            </a:endParaRPr>
          </a:p>
        </p:txBody>
      </p:sp>
    </p:spTree>
    <p:extLst>
      <p:ext uri="{BB962C8B-B14F-4D97-AF65-F5344CB8AC3E}">
        <p14:creationId xmlns:p14="http://schemas.microsoft.com/office/powerpoint/2010/main" val="4028241001"/>
      </p:ext>
    </p:extLst>
  </p:cSld>
  <p:clrMapOvr>
    <a:masterClrMapping/>
  </p:clrMapOvr>
  <p:transition spd="slow">
    <p:wip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14528"/>
            <a:ext cx="8229600" cy="5757672"/>
          </a:xfrm>
        </p:spPr>
        <p:txBody>
          <a:bodyPr>
            <a:normAutofit fontScale="90000"/>
          </a:bodyPr>
          <a:lstStyle/>
          <a:p>
            <a:r>
              <a:rPr lang="en-US" sz="5400" b="1" dirty="0" smtClean="0">
                <a:solidFill>
                  <a:srgbClr val="C00000"/>
                </a:solidFill>
              </a:rPr>
              <a:t>- Be </a:t>
            </a:r>
            <a:r>
              <a:rPr lang="en-US" sz="5400" b="1" dirty="0">
                <a:solidFill>
                  <a:srgbClr val="C00000"/>
                </a:solidFill>
              </a:rPr>
              <a:t>fair, positive, show interest in what students say whether it makes sense to you or not; because as they say for every nonsense there is a sense, take away the non, and make use of the sense.</a:t>
            </a:r>
          </a:p>
        </p:txBody>
      </p:sp>
    </p:spTree>
    <p:extLst>
      <p:ext uri="{BB962C8B-B14F-4D97-AF65-F5344CB8AC3E}">
        <p14:creationId xmlns:p14="http://schemas.microsoft.com/office/powerpoint/2010/main" val="17058533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14528"/>
            <a:ext cx="8229600" cy="5757672"/>
          </a:xfrm>
        </p:spPr>
        <p:txBody>
          <a:bodyPr>
            <a:normAutofit/>
          </a:bodyPr>
          <a:lstStyle/>
          <a:p>
            <a:r>
              <a:rPr lang="en-US" sz="5400" b="1" dirty="0">
                <a:solidFill>
                  <a:srgbClr val="C00000"/>
                </a:solidFill>
              </a:rPr>
              <a:t>These are crucial for teachers to shepherd students' moral growth. These qualities actually take and needs discipline to possess. </a:t>
            </a:r>
          </a:p>
        </p:txBody>
      </p:sp>
    </p:spTree>
    <p:extLst>
      <p:ext uri="{BB962C8B-B14F-4D97-AF65-F5344CB8AC3E}">
        <p14:creationId xmlns:p14="http://schemas.microsoft.com/office/powerpoint/2010/main" val="103935757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95528"/>
            <a:ext cx="8229600" cy="5757672"/>
          </a:xfrm>
        </p:spPr>
        <p:txBody>
          <a:bodyPr>
            <a:noAutofit/>
          </a:bodyPr>
          <a:lstStyle/>
          <a:p>
            <a:pPr algn="l"/>
            <a:r>
              <a:rPr lang="en-US" sz="3600" b="1" dirty="0">
                <a:solidFill>
                  <a:schemeClr val="bg1"/>
                </a:solidFill>
              </a:rPr>
              <a:t>For our relationship with Parents:</a:t>
            </a:r>
            <a:br>
              <a:rPr lang="en-US" sz="3600" b="1" dirty="0">
                <a:solidFill>
                  <a:schemeClr val="bg1"/>
                </a:solidFill>
              </a:rPr>
            </a:br>
            <a:r>
              <a:rPr lang="en-US" sz="3600" b="1" dirty="0" smtClean="0">
                <a:solidFill>
                  <a:srgbClr val="C00000"/>
                </a:solidFill>
              </a:rPr>
              <a:t>- Be </a:t>
            </a:r>
            <a:r>
              <a:rPr lang="en-US" sz="3600" b="1" dirty="0">
                <a:solidFill>
                  <a:srgbClr val="C00000"/>
                </a:solidFill>
              </a:rPr>
              <a:t>very Cordial in your contacts with them (without compromising the School set rules and standard)</a:t>
            </a:r>
            <a:br>
              <a:rPr lang="en-US" sz="3600" b="1" dirty="0">
                <a:solidFill>
                  <a:srgbClr val="C00000"/>
                </a:solidFill>
              </a:rPr>
            </a:br>
            <a:r>
              <a:rPr lang="en-US" sz="3600" b="1" dirty="0" smtClean="0">
                <a:solidFill>
                  <a:srgbClr val="C00000"/>
                </a:solidFill>
              </a:rPr>
              <a:t/>
            </a:r>
            <a:br>
              <a:rPr lang="en-US" sz="3600" b="1" dirty="0" smtClean="0">
                <a:solidFill>
                  <a:srgbClr val="C00000"/>
                </a:solidFill>
              </a:rPr>
            </a:br>
            <a:r>
              <a:rPr lang="en-US" sz="3600" b="1" dirty="0" smtClean="0">
                <a:solidFill>
                  <a:srgbClr val="C00000"/>
                </a:solidFill>
              </a:rPr>
              <a:t>- Try </a:t>
            </a:r>
            <a:r>
              <a:rPr lang="en-US" sz="3600" b="1" dirty="0">
                <a:solidFill>
                  <a:srgbClr val="C00000"/>
                </a:solidFill>
              </a:rPr>
              <a:t>to put in a word for your students before their parents</a:t>
            </a:r>
            <a:br>
              <a:rPr lang="en-US" sz="3600" b="1" dirty="0">
                <a:solidFill>
                  <a:srgbClr val="C00000"/>
                </a:solidFill>
              </a:rPr>
            </a:br>
            <a:r>
              <a:rPr lang="en-US" sz="3600" b="1" dirty="0" smtClean="0">
                <a:solidFill>
                  <a:srgbClr val="C00000"/>
                </a:solidFill>
              </a:rPr>
              <a:t/>
            </a:r>
            <a:br>
              <a:rPr lang="en-US" sz="3600" b="1" dirty="0" smtClean="0">
                <a:solidFill>
                  <a:srgbClr val="C00000"/>
                </a:solidFill>
              </a:rPr>
            </a:br>
            <a:r>
              <a:rPr lang="en-US" sz="3600" b="1" dirty="0" smtClean="0">
                <a:solidFill>
                  <a:srgbClr val="C00000"/>
                </a:solidFill>
              </a:rPr>
              <a:t>- Manage </a:t>
            </a:r>
            <a:r>
              <a:rPr lang="en-US" sz="3600" b="1" dirty="0">
                <a:solidFill>
                  <a:srgbClr val="C00000"/>
                </a:solidFill>
              </a:rPr>
              <a:t>the stress or transferred aggression of parents well</a:t>
            </a:r>
            <a:br>
              <a:rPr lang="en-US" sz="3600" b="1" dirty="0">
                <a:solidFill>
                  <a:srgbClr val="C00000"/>
                </a:solidFill>
              </a:rPr>
            </a:br>
            <a:endParaRPr lang="en-US" sz="3600" b="1" dirty="0">
              <a:solidFill>
                <a:srgbClr val="C00000"/>
              </a:solidFill>
            </a:endParaRPr>
          </a:p>
        </p:txBody>
      </p:sp>
    </p:spTree>
    <p:extLst>
      <p:ext uri="{BB962C8B-B14F-4D97-AF65-F5344CB8AC3E}">
        <p14:creationId xmlns:p14="http://schemas.microsoft.com/office/powerpoint/2010/main" val="3079744961"/>
      </p:ext>
    </p:extLst>
  </p:cSld>
  <p:clrMapOvr>
    <a:masterClrMapping/>
  </p:clrMapOvr>
  <p:transition spd="slow">
    <p:wheel spokes="1"/>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43128"/>
            <a:ext cx="8229600" cy="5757672"/>
          </a:xfrm>
        </p:spPr>
        <p:txBody>
          <a:bodyPr>
            <a:noAutofit/>
          </a:bodyPr>
          <a:lstStyle/>
          <a:p>
            <a:pPr algn="l"/>
            <a:r>
              <a:rPr lang="en-US" sz="4000" b="1" dirty="0">
                <a:solidFill>
                  <a:schemeClr val="bg1"/>
                </a:solidFill>
              </a:rPr>
              <a:t>For our relationship with Management and fellow staff</a:t>
            </a:r>
            <a:r>
              <a:rPr lang="en-US" sz="4000" b="1" dirty="0" smtClean="0">
                <a:solidFill>
                  <a:schemeClr val="bg1"/>
                </a:solidFill>
              </a:rPr>
              <a:t>:</a:t>
            </a:r>
            <a:br>
              <a:rPr lang="en-US" sz="4000" b="1" dirty="0" smtClean="0">
                <a:solidFill>
                  <a:schemeClr val="bg1"/>
                </a:solidFill>
              </a:rPr>
            </a:br>
            <a:r>
              <a:rPr lang="en-US" sz="4000" b="1" dirty="0">
                <a:solidFill>
                  <a:schemeClr val="bg1"/>
                </a:solidFill>
              </a:rPr>
              <a:t/>
            </a:r>
            <a:br>
              <a:rPr lang="en-US" sz="4000" b="1" dirty="0">
                <a:solidFill>
                  <a:schemeClr val="bg1"/>
                </a:solidFill>
              </a:rPr>
            </a:br>
            <a:r>
              <a:rPr lang="en-US" sz="4000" b="1" dirty="0" smtClean="0">
                <a:solidFill>
                  <a:srgbClr val="C00000"/>
                </a:solidFill>
              </a:rPr>
              <a:t>- Obedience </a:t>
            </a:r>
            <a:r>
              <a:rPr lang="en-US" sz="4000" b="1" dirty="0">
                <a:solidFill>
                  <a:srgbClr val="C00000"/>
                </a:solidFill>
              </a:rPr>
              <a:t>to laid down rules and </a:t>
            </a:r>
            <a:r>
              <a:rPr lang="en-US" sz="4000" b="1" dirty="0" smtClean="0">
                <a:solidFill>
                  <a:srgbClr val="C00000"/>
                </a:solidFill>
              </a:rPr>
              <a:t>code of conduct</a:t>
            </a:r>
            <a:br>
              <a:rPr lang="en-US" sz="4000" b="1" dirty="0" smtClean="0">
                <a:solidFill>
                  <a:srgbClr val="C00000"/>
                </a:solidFill>
              </a:rPr>
            </a:br>
            <a:r>
              <a:rPr lang="en-US" sz="4000" b="1" dirty="0">
                <a:solidFill>
                  <a:srgbClr val="C00000"/>
                </a:solidFill>
              </a:rPr>
              <a:t/>
            </a:r>
            <a:br>
              <a:rPr lang="en-US" sz="4000" b="1" dirty="0">
                <a:solidFill>
                  <a:srgbClr val="C00000"/>
                </a:solidFill>
              </a:rPr>
            </a:br>
            <a:r>
              <a:rPr lang="en-US" sz="4000" b="1" dirty="0" smtClean="0">
                <a:solidFill>
                  <a:srgbClr val="C00000"/>
                </a:solidFill>
              </a:rPr>
              <a:t>- Follow </a:t>
            </a:r>
            <a:r>
              <a:rPr lang="en-US" sz="4000" b="1" dirty="0">
                <a:solidFill>
                  <a:srgbClr val="C00000"/>
                </a:solidFill>
              </a:rPr>
              <a:t>channels of communication to make for efficiency </a:t>
            </a:r>
            <a:r>
              <a:rPr lang="en-US" sz="4000" b="1" dirty="0" smtClean="0">
                <a:solidFill>
                  <a:srgbClr val="C00000"/>
                </a:solidFill>
              </a:rPr>
              <a:t/>
            </a:r>
            <a:br>
              <a:rPr lang="en-US" sz="4000" b="1" dirty="0" smtClean="0">
                <a:solidFill>
                  <a:srgbClr val="C00000"/>
                </a:solidFill>
              </a:rPr>
            </a:br>
            <a:r>
              <a:rPr lang="en-US" sz="4000" b="1" dirty="0">
                <a:solidFill>
                  <a:srgbClr val="C00000"/>
                </a:solidFill>
              </a:rPr>
              <a:t/>
            </a:r>
            <a:br>
              <a:rPr lang="en-US" sz="4000" b="1" dirty="0">
                <a:solidFill>
                  <a:srgbClr val="C00000"/>
                </a:solidFill>
              </a:rPr>
            </a:br>
            <a:r>
              <a:rPr lang="en-US" sz="4000" b="1" dirty="0" smtClean="0">
                <a:solidFill>
                  <a:srgbClr val="C00000"/>
                </a:solidFill>
              </a:rPr>
              <a:t>- Self-Discipline</a:t>
            </a:r>
            <a:r>
              <a:rPr lang="en-US" sz="3600" b="1" dirty="0" smtClean="0">
                <a:solidFill>
                  <a:srgbClr val="C00000"/>
                </a:solidFill>
              </a:rPr>
              <a:t> (training of the mind)</a:t>
            </a:r>
            <a:r>
              <a:rPr lang="en-US" sz="4000" b="1" dirty="0">
                <a:solidFill>
                  <a:srgbClr val="C00000"/>
                </a:solidFill>
              </a:rPr>
              <a:t/>
            </a:r>
            <a:br>
              <a:rPr lang="en-US" sz="4000" b="1" dirty="0">
                <a:solidFill>
                  <a:srgbClr val="C00000"/>
                </a:solidFill>
              </a:rPr>
            </a:br>
            <a:endParaRPr lang="en-US" sz="4000" b="1" dirty="0">
              <a:solidFill>
                <a:srgbClr val="C00000"/>
              </a:solidFill>
            </a:endParaRPr>
          </a:p>
        </p:txBody>
      </p:sp>
    </p:spTree>
    <p:extLst>
      <p:ext uri="{BB962C8B-B14F-4D97-AF65-F5344CB8AC3E}">
        <p14:creationId xmlns:p14="http://schemas.microsoft.com/office/powerpoint/2010/main" val="163825914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5791200"/>
          </a:xfrm>
        </p:spPr>
        <p:txBody>
          <a:bodyPr>
            <a:normAutofit/>
          </a:bodyPr>
          <a:lstStyle/>
          <a:p>
            <a:pPr algn="just"/>
            <a:r>
              <a:rPr lang="en-US" b="1" dirty="0">
                <a:solidFill>
                  <a:schemeClr val="bg1"/>
                </a:solidFill>
              </a:rPr>
              <a:t>One of the most consistent </a:t>
            </a:r>
            <a:r>
              <a:rPr lang="en-US" b="1" dirty="0" smtClean="0">
                <a:solidFill>
                  <a:schemeClr val="bg1"/>
                </a:solidFill>
              </a:rPr>
              <a:t>findings from </a:t>
            </a:r>
            <a:r>
              <a:rPr lang="en-US" b="1" dirty="0">
                <a:solidFill>
                  <a:schemeClr val="bg1"/>
                </a:solidFill>
              </a:rPr>
              <a:t>studies of effective </a:t>
            </a:r>
            <a:r>
              <a:rPr lang="en-US" b="1" dirty="0">
                <a:solidFill>
                  <a:srgbClr val="C00000"/>
                </a:solidFill>
              </a:rPr>
              <a:t>school leadership is that authority to lead need not be located in the person of the leader but can be dispersed within the school between and among </a:t>
            </a:r>
            <a:r>
              <a:rPr lang="en-US" b="1" dirty="0" smtClean="0">
                <a:solidFill>
                  <a:srgbClr val="C00000"/>
                </a:solidFill>
              </a:rPr>
              <a:t>people (when imbibed).</a:t>
            </a:r>
            <a:endParaRPr lang="en-US" b="1" dirty="0">
              <a:solidFill>
                <a:srgbClr val="C00000"/>
              </a:solidFill>
            </a:endParaRPr>
          </a:p>
        </p:txBody>
      </p:sp>
    </p:spTree>
    <p:extLst>
      <p:ext uri="{BB962C8B-B14F-4D97-AF65-F5344CB8AC3E}">
        <p14:creationId xmlns:p14="http://schemas.microsoft.com/office/powerpoint/2010/main" val="27038303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19328"/>
            <a:ext cx="8229600" cy="5757672"/>
          </a:xfrm>
        </p:spPr>
        <p:txBody>
          <a:bodyPr>
            <a:noAutofit/>
          </a:bodyPr>
          <a:lstStyle/>
          <a:p>
            <a:pPr lvl="0" algn="l"/>
            <a:r>
              <a:rPr lang="en-US" b="1" dirty="0" smtClean="0">
                <a:solidFill>
                  <a:srgbClr val="C00000"/>
                </a:solidFill>
              </a:rPr>
              <a:t>- Cordial </a:t>
            </a:r>
            <a:r>
              <a:rPr lang="en-US" b="1" dirty="0">
                <a:solidFill>
                  <a:srgbClr val="C00000"/>
                </a:solidFill>
              </a:rPr>
              <a:t>relationship with fellow </a:t>
            </a:r>
            <a:r>
              <a:rPr lang="en-US" b="1" dirty="0" smtClean="0">
                <a:solidFill>
                  <a:srgbClr val="C00000"/>
                </a:solidFill>
              </a:rPr>
              <a:t>workers</a:t>
            </a:r>
            <a:br>
              <a:rPr lang="en-US" b="1" dirty="0" smtClean="0">
                <a:solidFill>
                  <a:srgbClr val="C00000"/>
                </a:solidFill>
              </a:rPr>
            </a:br>
            <a:r>
              <a:rPr lang="en-US" b="1" dirty="0">
                <a:solidFill>
                  <a:srgbClr val="C00000"/>
                </a:solidFill>
              </a:rPr>
              <a:t/>
            </a:r>
            <a:br>
              <a:rPr lang="en-US" b="1" dirty="0">
                <a:solidFill>
                  <a:srgbClr val="C00000"/>
                </a:solidFill>
              </a:rPr>
            </a:br>
            <a:r>
              <a:rPr lang="en-US" b="1" dirty="0" smtClean="0">
                <a:solidFill>
                  <a:srgbClr val="C00000"/>
                </a:solidFill>
              </a:rPr>
              <a:t>- Holding the school </a:t>
            </a:r>
            <a:r>
              <a:rPr lang="en-US" b="1" dirty="0">
                <a:solidFill>
                  <a:srgbClr val="C00000"/>
                </a:solidFill>
              </a:rPr>
              <a:t>in high esteem </a:t>
            </a:r>
            <a:r>
              <a:rPr lang="en-US" b="1" dirty="0" smtClean="0">
                <a:solidFill>
                  <a:srgbClr val="C00000"/>
                </a:solidFill>
              </a:rPr>
              <a:t/>
            </a:r>
            <a:br>
              <a:rPr lang="en-US" b="1" dirty="0" smtClean="0">
                <a:solidFill>
                  <a:srgbClr val="C00000"/>
                </a:solidFill>
              </a:rPr>
            </a:br>
            <a:r>
              <a:rPr lang="en-US" b="1" dirty="0">
                <a:solidFill>
                  <a:srgbClr val="C00000"/>
                </a:solidFill>
              </a:rPr>
              <a:t/>
            </a:r>
            <a:br>
              <a:rPr lang="en-US" b="1" dirty="0">
                <a:solidFill>
                  <a:srgbClr val="C00000"/>
                </a:solidFill>
              </a:rPr>
            </a:br>
            <a:r>
              <a:rPr lang="en-US" b="1" dirty="0" smtClean="0">
                <a:solidFill>
                  <a:srgbClr val="C00000"/>
                </a:solidFill>
              </a:rPr>
              <a:t>- Working </a:t>
            </a:r>
            <a:r>
              <a:rPr lang="en-US" b="1" dirty="0">
                <a:solidFill>
                  <a:srgbClr val="C00000"/>
                </a:solidFill>
              </a:rPr>
              <a:t>for </a:t>
            </a:r>
            <a:r>
              <a:rPr lang="en-US" b="1" dirty="0" smtClean="0">
                <a:solidFill>
                  <a:srgbClr val="C00000"/>
                </a:solidFill>
              </a:rPr>
              <a:t>the upliftment of the School </a:t>
            </a:r>
            <a:r>
              <a:rPr lang="en-US" b="1" dirty="0">
                <a:solidFill>
                  <a:srgbClr val="C00000"/>
                </a:solidFill>
              </a:rPr>
              <a:t>knowing that </a:t>
            </a:r>
            <a:r>
              <a:rPr lang="en-US" b="1" dirty="0" smtClean="0">
                <a:solidFill>
                  <a:srgbClr val="C00000"/>
                </a:solidFill>
              </a:rPr>
              <a:t>this will </a:t>
            </a:r>
            <a:r>
              <a:rPr lang="en-US" b="1" dirty="0">
                <a:solidFill>
                  <a:srgbClr val="C00000"/>
                </a:solidFill>
              </a:rPr>
              <a:t>translate to your good</a:t>
            </a:r>
            <a:br>
              <a:rPr lang="en-US" b="1" dirty="0">
                <a:solidFill>
                  <a:srgbClr val="C00000"/>
                </a:solidFill>
              </a:rPr>
            </a:br>
            <a:endParaRPr lang="en-US" b="1" dirty="0">
              <a:solidFill>
                <a:srgbClr val="C00000"/>
              </a:solidFill>
            </a:endParaRPr>
          </a:p>
        </p:txBody>
      </p:sp>
    </p:spTree>
    <p:extLst>
      <p:ext uri="{BB962C8B-B14F-4D97-AF65-F5344CB8AC3E}">
        <p14:creationId xmlns:p14="http://schemas.microsoft.com/office/powerpoint/2010/main" val="443917499"/>
      </p:ext>
    </p:extLst>
  </p:cSld>
  <p:clrMapOvr>
    <a:masterClrMapping/>
  </p:clrMapOvr>
  <p:transition spd="slow">
    <p:randomBar dir="vert"/>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947928"/>
            <a:ext cx="8229600" cy="5224272"/>
          </a:xfrm>
        </p:spPr>
        <p:txBody>
          <a:bodyPr>
            <a:noAutofit/>
          </a:bodyPr>
          <a:lstStyle/>
          <a:p>
            <a:r>
              <a:rPr lang="en-US" b="1" dirty="0" smtClean="0">
                <a:solidFill>
                  <a:schemeClr val="bg1"/>
                </a:solidFill>
              </a:rPr>
              <a:t>Conclusion:</a:t>
            </a:r>
            <a:br>
              <a:rPr lang="en-US" b="1" dirty="0" smtClean="0">
                <a:solidFill>
                  <a:schemeClr val="bg1"/>
                </a:solidFill>
              </a:rPr>
            </a:br>
            <a:r>
              <a:rPr lang="en-US" b="1" dirty="0" smtClean="0">
                <a:solidFill>
                  <a:srgbClr val="C00000"/>
                </a:solidFill>
              </a:rPr>
              <a:t>We </a:t>
            </a:r>
            <a:r>
              <a:rPr lang="en-US" b="1" dirty="0">
                <a:solidFill>
                  <a:srgbClr val="C00000"/>
                </a:solidFill>
              </a:rPr>
              <a:t>will also need to remember that all these are in one way or the other imbedded in the School’s Code of Conduct especially Code Number 27, 44 and 48:</a:t>
            </a:r>
            <a:br>
              <a:rPr lang="en-US" b="1" dirty="0">
                <a:solidFill>
                  <a:srgbClr val="C00000"/>
                </a:solidFill>
              </a:rPr>
            </a:br>
            <a:endParaRPr lang="en-US" b="1" dirty="0">
              <a:solidFill>
                <a:srgbClr val="C00000"/>
              </a:solidFill>
            </a:endParaRPr>
          </a:p>
        </p:txBody>
      </p:sp>
    </p:spTree>
    <p:extLst>
      <p:ext uri="{BB962C8B-B14F-4D97-AF65-F5344CB8AC3E}">
        <p14:creationId xmlns:p14="http://schemas.microsoft.com/office/powerpoint/2010/main" val="393775681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85800"/>
            <a:ext cx="8229600" cy="5757672"/>
          </a:xfrm>
        </p:spPr>
        <p:txBody>
          <a:bodyPr>
            <a:normAutofit fontScale="90000"/>
          </a:bodyPr>
          <a:lstStyle/>
          <a:p>
            <a:pPr algn="l"/>
            <a:r>
              <a:rPr lang="en-US" sz="5400" b="1" dirty="0">
                <a:solidFill>
                  <a:srgbClr val="C00000"/>
                </a:solidFill>
              </a:rPr>
              <a:t>27.	No staff shall assault, insult, intimidate, tease, harass, threaten, snub or discriminate against any pupil/student. (penalty is suspension). </a:t>
            </a:r>
            <a:br>
              <a:rPr lang="en-US" sz="5400" b="1" dirty="0">
                <a:solidFill>
                  <a:srgbClr val="C00000"/>
                </a:solidFill>
              </a:rPr>
            </a:br>
            <a:endParaRPr lang="en-US" sz="5400" b="1" dirty="0">
              <a:solidFill>
                <a:srgbClr val="C00000"/>
              </a:solidFill>
            </a:endParaRPr>
          </a:p>
        </p:txBody>
      </p:sp>
    </p:spTree>
    <p:extLst>
      <p:ext uri="{BB962C8B-B14F-4D97-AF65-F5344CB8AC3E}">
        <p14:creationId xmlns:p14="http://schemas.microsoft.com/office/powerpoint/2010/main" val="330477234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14528"/>
            <a:ext cx="8229600" cy="5757672"/>
          </a:xfrm>
        </p:spPr>
        <p:txBody>
          <a:bodyPr>
            <a:noAutofit/>
          </a:bodyPr>
          <a:lstStyle/>
          <a:p>
            <a:pPr algn="l"/>
            <a:r>
              <a:rPr lang="en-US" b="1" dirty="0">
                <a:solidFill>
                  <a:srgbClr val="C00000"/>
                </a:solidFill>
              </a:rPr>
              <a:t>44.	Ensure that any communication with pupils/ students, colleagues, parents, school management and others is appropriate, including communication via electronic media, such as e-mail, texting and social networking sites</a:t>
            </a:r>
            <a:br>
              <a:rPr lang="en-US" b="1" dirty="0">
                <a:solidFill>
                  <a:srgbClr val="C00000"/>
                </a:solidFill>
              </a:rPr>
            </a:br>
            <a:endParaRPr lang="en-US" b="1" dirty="0">
              <a:solidFill>
                <a:srgbClr val="C00000"/>
              </a:solidFill>
            </a:endParaRPr>
          </a:p>
        </p:txBody>
      </p:sp>
    </p:spTree>
    <p:extLst>
      <p:ext uri="{BB962C8B-B14F-4D97-AF65-F5344CB8AC3E}">
        <p14:creationId xmlns:p14="http://schemas.microsoft.com/office/powerpoint/2010/main" val="28585437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14528"/>
            <a:ext cx="8229600" cy="5757672"/>
          </a:xfrm>
        </p:spPr>
        <p:txBody>
          <a:bodyPr>
            <a:normAutofit/>
          </a:bodyPr>
          <a:lstStyle/>
          <a:p>
            <a:pPr algn="l"/>
            <a:r>
              <a:rPr lang="en-US" sz="4800" b="1" dirty="0">
                <a:solidFill>
                  <a:srgbClr val="C00000"/>
                </a:solidFill>
              </a:rPr>
              <a:t>48.	</a:t>
            </a:r>
            <a:r>
              <a:rPr lang="en-US" sz="4800" b="1" dirty="0" smtClean="0">
                <a:solidFill>
                  <a:srgbClr val="C00000"/>
                </a:solidFill>
              </a:rPr>
              <a:t> Apply </a:t>
            </a:r>
            <a:r>
              <a:rPr lang="en-US" sz="4800" b="1" dirty="0">
                <a:solidFill>
                  <a:srgbClr val="C00000"/>
                </a:solidFill>
              </a:rPr>
              <a:t>their knowledge and experience in facilitating pupils’/students’ holistic development.</a:t>
            </a:r>
            <a:br>
              <a:rPr lang="en-US" sz="4800" b="1" dirty="0">
                <a:solidFill>
                  <a:srgbClr val="C00000"/>
                </a:solidFill>
              </a:rPr>
            </a:br>
            <a:endParaRPr lang="en-US" sz="4800" b="1" dirty="0">
              <a:solidFill>
                <a:srgbClr val="C00000"/>
              </a:solidFill>
            </a:endParaRPr>
          </a:p>
        </p:txBody>
      </p:sp>
    </p:spTree>
    <p:extLst>
      <p:ext uri="{BB962C8B-B14F-4D97-AF65-F5344CB8AC3E}">
        <p14:creationId xmlns:p14="http://schemas.microsoft.com/office/powerpoint/2010/main" val="290278792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14528"/>
            <a:ext cx="8229600" cy="5757672"/>
          </a:xfrm>
        </p:spPr>
        <p:txBody>
          <a:bodyPr>
            <a:normAutofit fontScale="90000"/>
          </a:bodyPr>
          <a:lstStyle/>
          <a:p>
            <a:r>
              <a:rPr lang="en-US" sz="5400" b="1" dirty="0">
                <a:solidFill>
                  <a:srgbClr val="C00000"/>
                </a:solidFill>
              </a:rPr>
              <a:t>The management is planning to see how </a:t>
            </a:r>
            <a:r>
              <a:rPr lang="en-US" sz="5400" b="1" dirty="0" smtClean="0">
                <a:solidFill>
                  <a:srgbClr val="C00000"/>
                </a:solidFill>
              </a:rPr>
              <a:t>“</a:t>
            </a:r>
            <a:r>
              <a:rPr lang="en-US" sz="5400" b="1" dirty="0">
                <a:solidFill>
                  <a:srgbClr val="C00000"/>
                </a:solidFill>
              </a:rPr>
              <a:t>School Disciplinary Team” </a:t>
            </a:r>
            <a:r>
              <a:rPr lang="en-US" sz="5400" b="1" dirty="0" smtClean="0">
                <a:solidFill>
                  <a:srgbClr val="C00000"/>
                </a:solidFill>
              </a:rPr>
              <a:t>will be revived and this will </a:t>
            </a:r>
            <a:r>
              <a:rPr lang="en-US" sz="5400" b="1" dirty="0">
                <a:solidFill>
                  <a:srgbClr val="C00000"/>
                </a:solidFill>
              </a:rPr>
              <a:t>go a long way in bringing the code of </a:t>
            </a:r>
            <a:r>
              <a:rPr lang="en-US" sz="5400" b="1" dirty="0" smtClean="0">
                <a:solidFill>
                  <a:srgbClr val="C00000"/>
                </a:solidFill>
              </a:rPr>
              <a:t>conduct </a:t>
            </a:r>
            <a:r>
              <a:rPr lang="en-US" sz="5400" b="1" dirty="0">
                <a:solidFill>
                  <a:srgbClr val="C00000"/>
                </a:solidFill>
              </a:rPr>
              <a:t>to bear both on the </a:t>
            </a:r>
            <a:r>
              <a:rPr lang="en-US" sz="5400" b="1" dirty="0" smtClean="0">
                <a:solidFill>
                  <a:srgbClr val="C00000"/>
                </a:solidFill>
              </a:rPr>
              <a:t>Students’ and the Staff.</a:t>
            </a:r>
            <a:endParaRPr lang="en-US" sz="5400" b="1" dirty="0">
              <a:solidFill>
                <a:srgbClr val="C00000"/>
              </a:solidFill>
            </a:endParaRPr>
          </a:p>
        </p:txBody>
      </p:sp>
    </p:spTree>
    <p:extLst>
      <p:ext uri="{BB962C8B-B14F-4D97-AF65-F5344CB8AC3E}">
        <p14:creationId xmlns:p14="http://schemas.microsoft.com/office/powerpoint/2010/main" val="208269672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95528"/>
            <a:ext cx="8229600" cy="5757672"/>
          </a:xfrm>
        </p:spPr>
        <p:txBody>
          <a:bodyPr>
            <a:noAutofit/>
          </a:bodyPr>
          <a:lstStyle/>
          <a:p>
            <a:r>
              <a:rPr lang="en-US" sz="5400" b="1" dirty="0">
                <a:solidFill>
                  <a:srgbClr val="C00000"/>
                </a:solidFill>
              </a:rPr>
              <a:t>As we work to improve the academic and moral standards of this </a:t>
            </a:r>
            <a:r>
              <a:rPr lang="en-US" sz="5400" b="1" dirty="0" smtClean="0">
                <a:solidFill>
                  <a:srgbClr val="C00000"/>
                </a:solidFill>
              </a:rPr>
              <a:t>great school</a:t>
            </a:r>
            <a:r>
              <a:rPr lang="en-US" sz="5400" b="1" dirty="0">
                <a:solidFill>
                  <a:srgbClr val="C00000"/>
                </a:solidFill>
              </a:rPr>
              <a:t>, may the Lord also work on things that concern us in Jesus name!</a:t>
            </a:r>
            <a:br>
              <a:rPr lang="en-US" sz="5400" b="1" dirty="0">
                <a:solidFill>
                  <a:srgbClr val="C00000"/>
                </a:solidFill>
              </a:rPr>
            </a:br>
            <a:endParaRPr lang="en-US" sz="5400" b="1" dirty="0">
              <a:solidFill>
                <a:srgbClr val="C00000"/>
              </a:solidFill>
            </a:endParaRPr>
          </a:p>
        </p:txBody>
      </p:sp>
    </p:spTree>
    <p:extLst>
      <p:ext uri="{BB962C8B-B14F-4D97-AF65-F5344CB8AC3E}">
        <p14:creationId xmlns:p14="http://schemas.microsoft.com/office/powerpoint/2010/main" val="1286889835"/>
      </p:ext>
    </p:extLst>
  </p:cSld>
  <p:clrMapOvr>
    <a:masterClrMapping/>
  </p:clrMapOvr>
  <mc:AlternateContent xmlns:mc="http://schemas.openxmlformats.org/markup-compatibility/2006" xmlns:p14="http://schemas.microsoft.com/office/powerpoint/2010/main">
    <mc:Choice Requires="p14">
      <p:transition spd="slow" p14:dur="2250">
        <p:cover/>
      </p:transition>
    </mc:Choice>
    <mc:Fallback xmlns="">
      <p:transition spd="slow">
        <p:cover/>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95528"/>
            <a:ext cx="8229600" cy="5757672"/>
          </a:xfrm>
        </p:spPr>
        <p:txBody>
          <a:bodyPr>
            <a:noAutofit/>
          </a:bodyPr>
          <a:lstStyle/>
          <a:p>
            <a:r>
              <a:rPr lang="en-US" sz="5400" b="1" dirty="0" smtClean="0">
                <a:solidFill>
                  <a:srgbClr val="002060"/>
                </a:solidFill>
              </a:rPr>
              <a:t>QUESTIONS/REACTIONS</a:t>
            </a:r>
            <a:endParaRPr lang="en-US" sz="5400" b="1" dirty="0">
              <a:solidFill>
                <a:srgbClr val="002060"/>
              </a:solidFill>
            </a:endParaRPr>
          </a:p>
        </p:txBody>
      </p:sp>
    </p:spTree>
    <p:extLst>
      <p:ext uri="{BB962C8B-B14F-4D97-AF65-F5344CB8AC3E}">
        <p14:creationId xmlns:p14="http://schemas.microsoft.com/office/powerpoint/2010/main" val="2811058636"/>
      </p:ext>
    </p:extLst>
  </p:cSld>
  <p:clrMapOvr>
    <a:masterClrMapping/>
  </p:clrMapOvr>
  <mc:AlternateContent xmlns:mc="http://schemas.openxmlformats.org/markup-compatibility/2006" xmlns:p14="http://schemas.microsoft.com/office/powerpoint/2010/main">
    <mc:Choice Requires="p14">
      <p:transition spd="slow" p14:dur="2250">
        <p:cover/>
        <p:sndAc>
          <p:stSnd>
            <p:snd r:embed="rId2" name="drumroll.wav"/>
          </p:stSnd>
        </p:sndAc>
      </p:transition>
    </mc:Choice>
    <mc:Fallback xmlns="">
      <p:transition spd="slow">
        <p:cover/>
        <p:sndAc>
          <p:stSnd>
            <p:snd r:embed="rId3" name="drumroll.wav"/>
          </p:stSnd>
        </p:sndAc>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95528"/>
            <a:ext cx="8229600" cy="5757672"/>
          </a:xfrm>
        </p:spPr>
        <p:txBody>
          <a:bodyPr>
            <a:noAutofit/>
          </a:bodyPr>
          <a:lstStyle/>
          <a:p>
            <a:r>
              <a:rPr lang="en-US" sz="5400" b="1" dirty="0" smtClean="0">
                <a:solidFill>
                  <a:srgbClr val="002060"/>
                </a:solidFill>
              </a:rPr>
              <a:t>State your personal hindrances' to effective discipline in this school.</a:t>
            </a:r>
            <a:endParaRPr lang="en-US" sz="5400" b="1" dirty="0">
              <a:solidFill>
                <a:srgbClr val="002060"/>
              </a:solidFill>
            </a:endParaRPr>
          </a:p>
        </p:txBody>
      </p:sp>
    </p:spTree>
    <p:extLst>
      <p:ext uri="{BB962C8B-B14F-4D97-AF65-F5344CB8AC3E}">
        <p14:creationId xmlns:p14="http://schemas.microsoft.com/office/powerpoint/2010/main" val="1580723680"/>
      </p:ext>
    </p:extLst>
  </p:cSld>
  <p:clrMapOvr>
    <a:masterClrMapping/>
  </p:clrMapOvr>
  <mc:AlternateContent xmlns:mc="http://schemas.openxmlformats.org/markup-compatibility/2006" xmlns:p14="http://schemas.microsoft.com/office/powerpoint/2010/main">
    <mc:Choice Requires="p14">
      <p:transition spd="slow" p14:dur="2250">
        <p:cover/>
        <p:sndAc>
          <p:stSnd>
            <p:snd r:embed="rId2" name="drumroll.wav"/>
          </p:stSnd>
        </p:sndAc>
      </p:transition>
    </mc:Choice>
    <mc:Fallback xmlns="">
      <p:transition spd="slow">
        <p:cover/>
        <p:sndAc>
          <p:stSnd>
            <p:snd r:embed="rId3" name="drumroll.wav"/>
          </p:stSnd>
        </p:sndAc>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6062472"/>
          </a:xfrm>
        </p:spPr>
        <p:txBody>
          <a:bodyPr>
            <a:normAutofit fontScale="90000"/>
          </a:bodyPr>
          <a:lstStyle/>
          <a:p>
            <a:pPr algn="just"/>
            <a:r>
              <a:rPr lang="en-US" b="1" i="1" dirty="0">
                <a:solidFill>
                  <a:schemeClr val="bg1"/>
                </a:solidFill>
              </a:rPr>
              <a:t>There is a growing understanding that leadership is embedded in </a:t>
            </a:r>
            <a:r>
              <a:rPr lang="en-US" b="1" i="1" dirty="0">
                <a:solidFill>
                  <a:srgbClr val="C00000"/>
                </a:solidFill>
              </a:rPr>
              <a:t>various </a:t>
            </a:r>
            <a:r>
              <a:rPr lang="en-US" b="1" i="1" dirty="0" smtClean="0">
                <a:solidFill>
                  <a:srgbClr val="C00000"/>
                </a:solidFill>
              </a:rPr>
              <a:t>organizational </a:t>
            </a:r>
            <a:r>
              <a:rPr lang="en-US" b="1" i="1" dirty="0">
                <a:solidFill>
                  <a:srgbClr val="C00000"/>
                </a:solidFill>
              </a:rPr>
              <a:t>contexts within school communities, not centrally vested in a person or an office. The real challenge facing most schools is no longer how to improve but, more importantly, how to sustain improvement.</a:t>
            </a:r>
          </a:p>
        </p:txBody>
      </p:sp>
    </p:spTree>
    <p:extLst>
      <p:ext uri="{BB962C8B-B14F-4D97-AF65-F5344CB8AC3E}">
        <p14:creationId xmlns:p14="http://schemas.microsoft.com/office/powerpoint/2010/main" val="1400620115"/>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066800"/>
            <a:ext cx="8305800" cy="5029200"/>
          </a:xfrm>
        </p:spPr>
        <p:txBody>
          <a:bodyPr anchor="t">
            <a:noAutofit/>
          </a:bodyPr>
          <a:lstStyle/>
          <a:p>
            <a:pPr algn="just"/>
            <a:r>
              <a:rPr lang="en-US" sz="4000" b="1" dirty="0" smtClean="0">
                <a:solidFill>
                  <a:srgbClr val="C00000"/>
                </a:solidFill>
              </a:rPr>
              <a:t>A </a:t>
            </a:r>
            <a:r>
              <a:rPr lang="en-US" sz="4000" b="1" dirty="0">
                <a:solidFill>
                  <a:srgbClr val="C00000"/>
                </a:solidFill>
              </a:rPr>
              <a:t>collective </a:t>
            </a:r>
            <a:r>
              <a:rPr lang="en-US" sz="4000" b="1" dirty="0" smtClean="0">
                <a:solidFill>
                  <a:srgbClr val="C00000"/>
                </a:solidFill>
              </a:rPr>
              <a:t>teacher efficacy</a:t>
            </a:r>
            <a:r>
              <a:rPr lang="en-US" sz="4000" b="1" dirty="0">
                <a:solidFill>
                  <a:srgbClr val="C00000"/>
                </a:solidFill>
              </a:rPr>
              <a:t>, is </a:t>
            </a:r>
            <a:r>
              <a:rPr lang="en-US" sz="4000" b="1" dirty="0" smtClean="0">
                <a:solidFill>
                  <a:srgbClr val="C00000"/>
                </a:solidFill>
              </a:rPr>
              <a:t>the important intervening variable </a:t>
            </a:r>
            <a:r>
              <a:rPr lang="en-US" sz="4000" b="1" dirty="0">
                <a:solidFill>
                  <a:srgbClr val="C00000"/>
                </a:solidFill>
              </a:rPr>
              <a:t>between </a:t>
            </a:r>
            <a:r>
              <a:rPr lang="en-US" sz="4000" b="1" dirty="0" smtClean="0">
                <a:solidFill>
                  <a:srgbClr val="C00000"/>
                </a:solidFill>
              </a:rPr>
              <a:t>leadership and </a:t>
            </a:r>
            <a:r>
              <a:rPr lang="en-US" sz="4000" b="1" dirty="0">
                <a:solidFill>
                  <a:srgbClr val="C00000"/>
                </a:solidFill>
              </a:rPr>
              <a:t>teacher work </a:t>
            </a:r>
            <a:r>
              <a:rPr lang="en-US" sz="4000" b="1" dirty="0" smtClean="0">
                <a:solidFill>
                  <a:srgbClr val="C00000"/>
                </a:solidFill>
              </a:rPr>
              <a:t>and then student outcomes, which </a:t>
            </a:r>
            <a:r>
              <a:rPr lang="en-US" sz="4000" b="1" dirty="0">
                <a:solidFill>
                  <a:srgbClr val="C00000"/>
                </a:solidFill>
              </a:rPr>
              <a:t>in turn influences what happens in the core business </a:t>
            </a:r>
            <a:r>
              <a:rPr lang="en-US" sz="4000" b="1" dirty="0" smtClean="0">
                <a:solidFill>
                  <a:srgbClr val="C00000"/>
                </a:solidFill>
              </a:rPr>
              <a:t>of the school </a:t>
            </a:r>
            <a:r>
              <a:rPr lang="en-US" sz="4000" b="1" dirty="0">
                <a:solidFill>
                  <a:srgbClr val="C00000"/>
                </a:solidFill>
              </a:rPr>
              <a:t>- the teaching and </a:t>
            </a:r>
            <a:r>
              <a:rPr lang="en-US" sz="4000" b="1" dirty="0" smtClean="0">
                <a:solidFill>
                  <a:srgbClr val="C00000"/>
                </a:solidFill>
              </a:rPr>
              <a:t>learning.</a:t>
            </a:r>
            <a:endParaRPr lang="en-US" sz="4000" b="1" dirty="0">
              <a:solidFill>
                <a:srgbClr val="C00000"/>
              </a:solidFill>
            </a:endParaRPr>
          </a:p>
        </p:txBody>
      </p:sp>
    </p:spTree>
    <p:extLst>
      <p:ext uri="{BB962C8B-B14F-4D97-AF65-F5344CB8AC3E}">
        <p14:creationId xmlns:p14="http://schemas.microsoft.com/office/powerpoint/2010/main" val="2622241360"/>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38328"/>
            <a:ext cx="8229600" cy="5833872"/>
          </a:xfrm>
        </p:spPr>
        <p:txBody>
          <a:bodyPr/>
          <a:lstStyle/>
          <a:p>
            <a:pPr algn="just"/>
            <a:r>
              <a:rPr lang="en-US" b="1" dirty="0" smtClean="0">
                <a:solidFill>
                  <a:srgbClr val="C00000"/>
                </a:solidFill>
              </a:rPr>
              <a:t>And that is why this training workshop is important in order to preserve the work we are doing and produce results, we are going to look at some practical administrative areas of the school to assist us in this X-Ray!</a:t>
            </a:r>
            <a:endParaRPr lang="en-US" b="1" dirty="0">
              <a:solidFill>
                <a:srgbClr val="C00000"/>
              </a:solidFill>
            </a:endParaRPr>
          </a:p>
        </p:txBody>
      </p:sp>
    </p:spTree>
    <p:extLst>
      <p:ext uri="{BB962C8B-B14F-4D97-AF65-F5344CB8AC3E}">
        <p14:creationId xmlns:p14="http://schemas.microsoft.com/office/powerpoint/2010/main" val="1837353462"/>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533400"/>
            <a:ext cx="8077200" cy="5596128"/>
          </a:xfrm>
        </p:spPr>
        <p:txBody>
          <a:bodyPr/>
          <a:lstStyle/>
          <a:p>
            <a:r>
              <a:rPr lang="en-US" dirty="0" smtClean="0"/>
              <a:t>p</a:t>
            </a:r>
            <a:endParaRPr lang="en-US" dirty="0"/>
          </a:p>
        </p:txBody>
      </p:sp>
      <p:sp>
        <p:nvSpPr>
          <p:cNvPr id="4" name="TextBox 3"/>
          <p:cNvSpPr txBox="1"/>
          <p:nvPr/>
        </p:nvSpPr>
        <p:spPr>
          <a:xfrm>
            <a:off x="685800" y="762000"/>
            <a:ext cx="7772400" cy="5509200"/>
          </a:xfrm>
          <a:prstGeom prst="rect">
            <a:avLst/>
          </a:prstGeom>
          <a:noFill/>
        </p:spPr>
        <p:txBody>
          <a:bodyPr wrap="square" rtlCol="0">
            <a:spAutoFit/>
          </a:bodyPr>
          <a:lstStyle/>
          <a:p>
            <a:pPr algn="just"/>
            <a:r>
              <a:rPr lang="en-US" sz="4400" b="1" dirty="0" smtClean="0">
                <a:solidFill>
                  <a:schemeClr val="bg1"/>
                </a:solidFill>
              </a:rPr>
              <a:t>Research Findings:</a:t>
            </a:r>
          </a:p>
          <a:p>
            <a:pPr algn="just"/>
            <a:r>
              <a:rPr lang="en-US" sz="4400" b="1" dirty="0" smtClean="0">
                <a:solidFill>
                  <a:srgbClr val="C00000"/>
                </a:solidFill>
              </a:rPr>
              <a:t>Before </a:t>
            </a:r>
            <a:r>
              <a:rPr lang="en-US" sz="4400" b="1" dirty="0">
                <a:solidFill>
                  <a:srgbClr val="C00000"/>
                </a:solidFill>
              </a:rPr>
              <a:t>we get to the core private X-Ray as it concerns us permit me to draw inferences from some research </a:t>
            </a:r>
            <a:r>
              <a:rPr lang="en-US" sz="4400" b="1" dirty="0" smtClean="0">
                <a:solidFill>
                  <a:srgbClr val="C00000"/>
                </a:solidFill>
              </a:rPr>
              <a:t>works:</a:t>
            </a:r>
          </a:p>
          <a:p>
            <a:pPr algn="just"/>
            <a:r>
              <a:rPr lang="en-US" sz="4400" b="1" dirty="0" smtClean="0">
                <a:solidFill>
                  <a:srgbClr val="C00000"/>
                </a:solidFill>
              </a:rPr>
              <a:t> </a:t>
            </a:r>
            <a:r>
              <a:rPr lang="en-US" sz="4400" b="1" dirty="0">
                <a:solidFill>
                  <a:srgbClr val="C00000"/>
                </a:solidFill>
              </a:rPr>
              <a:t>We understand that Teacher-student relationships shape students' moral development </a:t>
            </a:r>
          </a:p>
        </p:txBody>
      </p:sp>
    </p:spTree>
    <p:extLst>
      <p:ext uri="{BB962C8B-B14F-4D97-AF65-F5344CB8AC3E}">
        <p14:creationId xmlns:p14="http://schemas.microsoft.com/office/powerpoint/2010/main" val="412143818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7848600" cy="5105400"/>
          </a:xfrm>
        </p:spPr>
        <p:txBody>
          <a:bodyPr/>
          <a:lstStyle/>
          <a:p>
            <a:pPr algn="just"/>
            <a:r>
              <a:rPr lang="en-US" b="1" dirty="0">
                <a:solidFill>
                  <a:srgbClr val="C00000"/>
                </a:solidFill>
              </a:rPr>
              <a:t>through the teachers’ influence on students' emotional development, but NOT just by teaching students to behave morally: by instilling in them virtues and standards: a clear sense of right and wrong. </a:t>
            </a:r>
          </a:p>
        </p:txBody>
      </p:sp>
    </p:spTree>
    <p:extLst>
      <p:ext uri="{BB962C8B-B14F-4D97-AF65-F5344CB8AC3E}">
        <p14:creationId xmlns:p14="http://schemas.microsoft.com/office/powerpoint/2010/main" val="3136210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4353</TotalTime>
  <Words>1118</Words>
  <Application>Microsoft Office PowerPoint</Application>
  <PresentationFormat>On-screen Show (4:3)</PresentationFormat>
  <Paragraphs>60</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Waveform</vt:lpstr>
      <vt:lpstr>PowerPoint Presentation</vt:lpstr>
      <vt:lpstr>PowerPoint Presentation</vt:lpstr>
      <vt:lpstr>Meaning: A student in SS Class here in JC Best Schools by name Divine Ikechukwu defined Discipline as “training the mind so as to make it accept willingly the control of rules and orders” </vt:lpstr>
      <vt:lpstr>One of the most consistent findings from studies of effective school leadership is that authority to lead need not be located in the person of the leader but can be dispersed within the school between and among people (when imbibed).</vt:lpstr>
      <vt:lpstr>There is a growing understanding that leadership is embedded in various organizational contexts within school communities, not centrally vested in a person or an office. The real challenge facing most schools is no longer how to improve but, more importantly, how to sustain improvement.</vt:lpstr>
      <vt:lpstr>A collective teacher efficacy, is the important intervening variable between leadership and teacher work and then student outcomes, which in turn influences what happens in the core business of the school - the teaching and learning.</vt:lpstr>
      <vt:lpstr>And that is why this training workshop is important in order to preserve the work we are doing and produce results, we are going to look at some practical administrative areas of the school to assist us in this X-Ray!</vt:lpstr>
      <vt:lpstr>p</vt:lpstr>
      <vt:lpstr>through the teachers’ influence on students' emotional development, but NOT just by teaching students to behave morally: by instilling in them virtues and standards: a clear sense of right and wrong. </vt:lpstr>
      <vt:lpstr>This assumption ignores the fact that emotions are often the ‘horse’ while values and virtues the ‘rider’ trying to hang on. </vt:lpstr>
      <vt:lpstr>A Harvard child psychologist Jerome Kagan in 1995 observed that violence/delinquent prevention programs that explain to students the harmful consequences of violence often don't help  </vt:lpstr>
      <vt:lpstr>because “children know violence is wrong—what they can't control is the shame and destructive impulses that fuel violence.” People do not usually lie, cheat, or abuse others because they don't value honesty and respect;  </vt:lpstr>
      <vt:lpstr>more likely, they suffer from feelings of inferiority, cynicism, or egocentrism that blind them to others' feelings. Research suggests that such emotions as shame, anger, and cynicism in particular eat away at caring, </vt:lpstr>
      <vt:lpstr>a sense of responsibility, and other important moral qualities. When people's moral beliefs conflict with their immoral actions, many will change their beliefs to accommodate their actions, not vice versa.  </vt:lpstr>
      <vt:lpstr>They will justify stealing, for example, because “society is corrupt” or because “all people are basically self-interested.” </vt:lpstr>
      <vt:lpstr>What makes matters more complicated is that the influence of teachers and other adults on students' emotional and moral lives goes both ways, in complex reverberations and interactions that are often positive but sometimes clearly destructive.  </vt:lpstr>
      <vt:lpstr>For example, Mark, an SS3 student who gets under everyone's skin, finds himself in a common kind of escalating war with adults. His constant antagonism makes it hard for teachers to see his perspective;  </vt:lpstr>
      <vt:lpstr>infact one teacher calls him “a jerk,” and the principal refers to him in even harsher terms which make him step up his provocations, further angering his teachers and the principal.</vt:lpstr>
      <vt:lpstr>Mark has become a thorn in the flesh of his school community. When asked whom he trusts, he holds up a piece of paper that is totally blank. </vt:lpstr>
      <vt:lpstr>Often a chain of complex interactions among home, school, and peers shapes students' moral qualities and behavior.  Consider Emmanuella, a 10-year-old with Attention Deficit Disorder.</vt:lpstr>
      <vt:lpstr>Emmanuella has a highly anxious mother and a father prone to spikes of anger. According to a psychologist brought to check her up, Emmanuella is furious with them and isolates herself at home.</vt:lpstr>
      <vt:lpstr>At school, she has become increasingly disruptive and rude: She wrote on the chalkboard that her teacher is a bitch. Her teacher has little or no empathy for her, not only because of these attacks but also because she feels harassed and criticized by Emmanuella's mother.</vt:lpstr>
      <vt:lpstr>Emmanuella at war with both her parents and her teacher looks to her peers for support. Other students, however, find her chicky and rude. She becomes more provocative with her teacher, and the spiral continues downward. </vt:lpstr>
      <vt:lpstr>Positive Note: A lot of teachers communicate high moral expectations and provide steady listening and opportunities for accomplishment that reduce students' shame and distrust.</vt:lpstr>
      <vt:lpstr>Many teachers also learn from their own moral errors and continually develop their capacity to see the perspective of every student in their classrooms.</vt:lpstr>
      <vt:lpstr>I recently talked to an SS1 teacher who told me that she thinks that a 10-year-old boy in her classroom has a more refined and complex sense of justice than she does; </vt:lpstr>
      <vt:lpstr>that he is more effective at working out conflicts in the classroom than she is. She said that she tries to learn from him.</vt:lpstr>
      <vt:lpstr>Negative Note: Many teachers don't reach out to struggling students, they don't attempt to see students' perspectives, and have lost their idealism.  </vt:lpstr>
      <vt:lpstr>Issues: What are the things that gets in the way of teachers that hinders them from developing or expressing these qualities? </vt:lpstr>
      <vt:lpstr>- Stress - Personal Selfish Needs - Complex - Hatred </vt:lpstr>
      <vt:lpstr>Effect on Teachers: These issues if not handled can lead to depression and depressed adults often become:  * Unilateral and commanding in their interactions with other people.</vt:lpstr>
      <vt:lpstr>* Their behavior tends to be governed by their own moods and needs rather than by an awareness of others.   * They tend to take the path of least resistance and do what requires the least effort.   * Often such teacher becomes withdrawn, irritable, critical, or sometimes outright hostile.</vt:lpstr>
      <vt:lpstr>What such a teacher/person lacks is exactly these human relationship qualities: </vt:lpstr>
      <vt:lpstr>- Empathy   - Patience  - Persistence (soft but firm) </vt:lpstr>
      <vt:lpstr>- Consistency (don’t allow the stress of your work affect your emotions)  - Idealism (be true to your training as a teacher don’t compare students) </vt:lpstr>
      <vt:lpstr>- Be fair, positive, show interest in what students say whether it makes sense to you or not; because as they say for every nonsense there is a sense, take away the non, and make use of the sense.</vt:lpstr>
      <vt:lpstr>These are crucial for teachers to shepherd students' moral growth. These qualities actually take and needs discipline to possess. </vt:lpstr>
      <vt:lpstr>For our relationship with Parents: - Be very Cordial in your contacts with them (without compromising the School set rules and standard)  - Try to put in a word for your students before their parents  - Manage the stress or transferred aggression of parents well </vt:lpstr>
      <vt:lpstr>For our relationship with Management and fellow staff:  - Obedience to laid down rules and code of conduct  - Follow channels of communication to make for efficiency   - Self-Discipline (training of the mind) </vt:lpstr>
      <vt:lpstr>- Cordial relationship with fellow workers  - Holding the school in high esteem   - Working for the upliftment of the School knowing that this will translate to your good </vt:lpstr>
      <vt:lpstr>Conclusion: We will also need to remember that all these are in one way or the other imbedded in the School’s Code of Conduct especially Code Number 27, 44 and 48: </vt:lpstr>
      <vt:lpstr>27. No staff shall assault, insult, intimidate, tease, harass, threaten, snub or discriminate against any pupil/student. (penalty is suspension).  </vt:lpstr>
      <vt:lpstr>44. Ensure that any communication with pupils/ students, colleagues, parents, school management and others is appropriate, including communication via electronic media, such as e-mail, texting and social networking sites </vt:lpstr>
      <vt:lpstr>48.  Apply their knowledge and experience in facilitating pupils’/students’ holistic development. </vt:lpstr>
      <vt:lpstr>The management is planning to see how “School Disciplinary Team” will be revived and this will go a long way in bringing the code of conduct to bear both on the Students’ and the Staff.</vt:lpstr>
      <vt:lpstr>As we work to improve the academic and moral standards of this great school, may the Lord also work on things that concern us in Jesus name! </vt:lpstr>
      <vt:lpstr>QUESTIONS/REACTIONS</vt:lpstr>
      <vt:lpstr>State your personal hindrances' to effective discipline in this school.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BEST SCHOOLS</dc:creator>
  <cp:lastModifiedBy>BEST SCHOOLS</cp:lastModifiedBy>
  <cp:revision>50</cp:revision>
  <dcterms:created xsi:type="dcterms:W3CDTF">2018-05-21T07:04:50Z</dcterms:created>
  <dcterms:modified xsi:type="dcterms:W3CDTF">2018-05-26T01:55:07Z</dcterms:modified>
</cp:coreProperties>
</file>