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8" r:id="rId12"/>
    <p:sldId id="265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A2A283-EA44-4AC8-825F-9CEFBC8D4B2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D1A232-BAF9-4B0B-9D7F-F06AC5D78C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610600" cy="4191000"/>
          </a:xfrm>
        </p:spPr>
        <p:txBody>
          <a:bodyPr>
            <a:noAutofit/>
          </a:bodyPr>
          <a:lstStyle/>
          <a:p>
            <a:r>
              <a:rPr lang="en-US" sz="6600" i="1" dirty="0" smtClean="0">
                <a:solidFill>
                  <a:schemeClr val="tx1"/>
                </a:solidFill>
              </a:rPr>
              <a:t/>
            </a:r>
            <a:br>
              <a:rPr lang="en-US" sz="6600" i="1" dirty="0" smtClean="0">
                <a:solidFill>
                  <a:schemeClr val="tx1"/>
                </a:solidFill>
              </a:rPr>
            </a:br>
            <a:r>
              <a:rPr lang="en-US" sz="6600" i="1" dirty="0">
                <a:solidFill>
                  <a:schemeClr val="tx1"/>
                </a:solidFill>
              </a:rPr>
              <a:t/>
            </a:r>
            <a:br>
              <a:rPr lang="en-US" sz="6600" i="1" dirty="0">
                <a:solidFill>
                  <a:schemeClr val="tx1"/>
                </a:solidFill>
              </a:rPr>
            </a:br>
            <a:r>
              <a:rPr lang="en-US" sz="6600" i="1" dirty="0" smtClean="0">
                <a:solidFill>
                  <a:schemeClr val="tx1"/>
                </a:solidFill>
              </a:rPr>
              <a:t/>
            </a:r>
            <a:br>
              <a:rPr lang="en-US" sz="6600" i="1" dirty="0" smtClean="0">
                <a:solidFill>
                  <a:schemeClr val="tx1"/>
                </a:solidFill>
              </a:rPr>
            </a:br>
            <a:r>
              <a:rPr lang="en-US" sz="6600" i="1" dirty="0">
                <a:solidFill>
                  <a:schemeClr val="tx1"/>
                </a:solidFill>
              </a:rPr>
              <a:t/>
            </a:r>
            <a:br>
              <a:rPr lang="en-US" sz="6600" i="1" dirty="0">
                <a:solidFill>
                  <a:schemeClr val="tx1"/>
                </a:solidFill>
              </a:rPr>
            </a:br>
            <a:r>
              <a:rPr lang="en-US" sz="6600" i="1" dirty="0" smtClean="0">
                <a:solidFill>
                  <a:schemeClr val="tx1"/>
                </a:solidFill>
              </a:rPr>
              <a:t>How we as a school Community can take Advantage of </a:t>
            </a:r>
            <a:br>
              <a:rPr lang="en-US" sz="6600" i="1" dirty="0" smtClean="0">
                <a:solidFill>
                  <a:schemeClr val="tx1"/>
                </a:solidFill>
              </a:rPr>
            </a:br>
            <a:r>
              <a:rPr lang="en-US" sz="6600" i="1" dirty="0" smtClean="0">
                <a:solidFill>
                  <a:schemeClr val="tx1"/>
                </a:solidFill>
              </a:rPr>
              <a:t>E-Marketing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Simon </a:t>
            </a:r>
            <a:r>
              <a:rPr lang="en-US" dirty="0" err="1" smtClean="0">
                <a:solidFill>
                  <a:schemeClr val="tx1"/>
                </a:solidFill>
              </a:rPr>
              <a:t>Okekeuche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86799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Social media is all about connecting and engaging with an audience.  You can use it to target a specific audience – no matter how big or small. You can raise brand or product </a:t>
            </a:r>
            <a:r>
              <a:rPr lang="en-US" sz="3200" dirty="0" smtClean="0">
                <a:solidFill>
                  <a:schemeClr val="tx1"/>
                </a:solidFill>
              </a:rPr>
              <a:t>awareness but </a:t>
            </a:r>
            <a:r>
              <a:rPr lang="en-US" sz="3200" dirty="0">
                <a:solidFill>
                  <a:schemeClr val="tx1"/>
                </a:solidFill>
              </a:rPr>
              <a:t>to fully </a:t>
            </a:r>
            <a:r>
              <a:rPr lang="en-US" sz="3200" dirty="0" err="1">
                <a:solidFill>
                  <a:schemeClr val="tx1"/>
                </a:solidFill>
              </a:rPr>
              <a:t>maximise</a:t>
            </a:r>
            <a:r>
              <a:rPr lang="en-US" sz="3200" dirty="0">
                <a:solidFill>
                  <a:schemeClr val="tx1"/>
                </a:solidFill>
              </a:rPr>
              <a:t> the power of social media, it takes planning and strategy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solidFill>
                  <a:schemeClr val="tx1"/>
                </a:solidFill>
              </a:rPr>
              <a:t>Eg</a:t>
            </a:r>
            <a:r>
              <a:rPr lang="en-US" sz="3200" dirty="0">
                <a:solidFill>
                  <a:schemeClr val="tx1"/>
                </a:solidFill>
              </a:rPr>
              <a:t>. Twitter, </a:t>
            </a:r>
            <a:r>
              <a:rPr lang="en-US" sz="3200" dirty="0" err="1">
                <a:solidFill>
                  <a:schemeClr val="tx1"/>
                </a:solidFill>
              </a:rPr>
              <a:t>Instagram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Facebook, LinkedIn </a:t>
            </a:r>
            <a:r>
              <a:rPr lang="en-US" sz="3200" dirty="0" err="1" smtClean="0">
                <a:solidFill>
                  <a:schemeClr val="tx1"/>
                </a:solidFill>
              </a:rPr>
              <a:t>etc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Social media </a:t>
            </a:r>
          </a:p>
        </p:txBody>
      </p:sp>
    </p:spTree>
    <p:extLst>
      <p:ext uri="{BB962C8B-B14F-4D97-AF65-F5344CB8AC3E}">
        <p14:creationId xmlns:p14="http://schemas.microsoft.com/office/powerpoint/2010/main" val="30895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762999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Create Social Media Marketing Goals That Solve Your Biggest </a:t>
            </a:r>
            <a:r>
              <a:rPr lang="en-US" sz="3200" dirty="0" smtClean="0">
                <a:solidFill>
                  <a:schemeClr val="tx1"/>
                </a:solidFill>
              </a:rPr>
              <a:t>Challenges.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Research </a:t>
            </a:r>
            <a:r>
              <a:rPr lang="en-US" sz="3200" dirty="0">
                <a:solidFill>
                  <a:schemeClr val="tx1"/>
                </a:solidFill>
              </a:rPr>
              <a:t>Your Social Media </a:t>
            </a:r>
            <a:r>
              <a:rPr lang="en-US" sz="3200" dirty="0" smtClean="0">
                <a:solidFill>
                  <a:schemeClr val="tx1"/>
                </a:solidFill>
              </a:rPr>
              <a:t>Audience.</a:t>
            </a:r>
          </a:p>
          <a:p>
            <a:r>
              <a:rPr lang="en-US" sz="3200" dirty="0">
                <a:solidFill>
                  <a:schemeClr val="tx1"/>
                </a:solidFill>
              </a:rPr>
              <a:t>Research Your Social Competitive </a:t>
            </a:r>
            <a:r>
              <a:rPr lang="en-US" sz="3200" dirty="0" smtClean="0">
                <a:solidFill>
                  <a:schemeClr val="tx1"/>
                </a:solidFill>
              </a:rPr>
              <a:t>Landscape.</a:t>
            </a:r>
          </a:p>
          <a:p>
            <a:r>
              <a:rPr lang="en-US" sz="3200" dirty="0">
                <a:solidFill>
                  <a:schemeClr val="tx1"/>
                </a:solidFill>
              </a:rPr>
              <a:t>Build </a:t>
            </a:r>
            <a:r>
              <a:rPr lang="en-US" sz="3200" dirty="0" smtClean="0">
                <a:solidFill>
                  <a:schemeClr val="tx1"/>
                </a:solidFill>
              </a:rPr>
              <a:t>an </a:t>
            </a:r>
            <a:r>
              <a:rPr lang="en-US" sz="3200" dirty="0">
                <a:solidFill>
                  <a:schemeClr val="tx1"/>
                </a:solidFill>
              </a:rPr>
              <a:t>Engaging Social Media </a:t>
            </a:r>
            <a:r>
              <a:rPr lang="en-US" sz="3200" dirty="0" smtClean="0">
                <a:solidFill>
                  <a:schemeClr val="tx1"/>
                </a:solidFill>
              </a:rPr>
              <a:t>Content.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Engage With Your Audience &amp; Don’t </a:t>
            </a:r>
            <a:r>
              <a:rPr lang="en-US" sz="3200" dirty="0" smtClean="0">
                <a:solidFill>
                  <a:schemeClr val="tx1"/>
                </a:solidFill>
              </a:rPr>
              <a:t>Ignore massages.</a:t>
            </a:r>
          </a:p>
          <a:p>
            <a:r>
              <a:rPr lang="en-US" sz="3200" dirty="0">
                <a:solidFill>
                  <a:schemeClr val="tx1"/>
                </a:solidFill>
              </a:rPr>
              <a:t>Track Your Efforts &amp; Always </a:t>
            </a:r>
            <a:r>
              <a:rPr lang="en-US" sz="3200" dirty="0" smtClean="0">
                <a:solidFill>
                  <a:schemeClr val="tx1"/>
                </a:solidFill>
              </a:rPr>
              <a:t>Improve.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Steps in Creating a Winning Social Media Marketing Strategy</a:t>
            </a:r>
          </a:p>
        </p:txBody>
      </p:sp>
    </p:spTree>
    <p:extLst>
      <p:ext uri="{BB962C8B-B14F-4D97-AF65-F5344CB8AC3E}">
        <p14:creationId xmlns:p14="http://schemas.microsoft.com/office/powerpoint/2010/main" val="19458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Boosting </a:t>
            </a:r>
            <a:r>
              <a:rPr lang="en-US" sz="2800" dirty="0" smtClean="0"/>
              <a:t>(paid </a:t>
            </a:r>
            <a:r>
              <a:rPr lang="en-US" sz="2800" dirty="0"/>
              <a:t>social media </a:t>
            </a:r>
            <a:r>
              <a:rPr lang="en-US" sz="2800" dirty="0" smtClean="0"/>
              <a:t>advertising</a:t>
            </a:r>
            <a:r>
              <a:rPr lang="en-US" sz="2800" dirty="0"/>
              <a:t>)</a:t>
            </a:r>
            <a:endParaRPr lang="en-US" sz="2800" dirty="0" smtClean="0"/>
          </a:p>
          <a:p>
            <a:r>
              <a:rPr lang="en-US" sz="2800" dirty="0"/>
              <a:t>Sharing </a:t>
            </a:r>
            <a:endParaRPr lang="en-US" sz="2800" dirty="0" smtClean="0"/>
          </a:p>
          <a:p>
            <a:r>
              <a:rPr lang="en-US" sz="2800" dirty="0" smtClean="0"/>
              <a:t>Likes</a:t>
            </a:r>
          </a:p>
          <a:p>
            <a:r>
              <a:rPr lang="en-US" sz="2800" dirty="0" smtClean="0"/>
              <a:t>Reposting </a:t>
            </a:r>
          </a:p>
          <a:p>
            <a:r>
              <a:rPr lang="en-US" sz="2800" dirty="0"/>
              <a:t>Follow</a:t>
            </a:r>
            <a:endParaRPr lang="en-US" sz="2800" dirty="0" smtClean="0"/>
          </a:p>
          <a:p>
            <a:r>
              <a:rPr lang="en-US" sz="2800" dirty="0" smtClean="0"/>
              <a:t>Inviting Other Friends and Family to Follow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 How to use Social Media for E-marketing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Recruitment method in which the current employees are encouraged and rewarded for introducing suitable recruits from among the people they know.</a:t>
            </a:r>
          </a:p>
          <a:p>
            <a:pPr marL="0" indent="0" algn="ctr"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Method of Referring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Word of mouth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Referral Links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Social media post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Referral Program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8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75467"/>
            <a:ext cx="8762999" cy="3450696"/>
          </a:xfrm>
        </p:spPr>
        <p:txBody>
          <a:bodyPr/>
          <a:lstStyle/>
          <a:p>
            <a:r>
              <a:rPr lang="en-US" sz="4400" dirty="0" err="1" smtClean="0"/>
              <a:t>Whatsapp</a:t>
            </a:r>
            <a:r>
              <a:rPr lang="en-US" sz="4400" dirty="0" smtClean="0"/>
              <a:t> Groups</a:t>
            </a:r>
          </a:p>
          <a:p>
            <a:r>
              <a:rPr lang="en-US" sz="4400" dirty="0" smtClean="0"/>
              <a:t>Telegram Channels and Groups</a:t>
            </a:r>
          </a:p>
          <a:p>
            <a:r>
              <a:rPr lang="en-US" sz="4400" dirty="0" smtClean="0"/>
              <a:t>Bulk SMS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Trending Social Media 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Which  e-marketing </a:t>
            </a:r>
            <a:r>
              <a:rPr lang="en-US" sz="4400" dirty="0" smtClean="0"/>
              <a:t>Strategy do your find more effective and why?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514600"/>
            <a:ext cx="8534400" cy="39623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E-marketing stands for Electronic Marketing, web-marketing or online marketing.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 which is the process of using the </a:t>
            </a:r>
            <a:r>
              <a:rPr lang="en-US" sz="4000" b="1" dirty="0" smtClean="0">
                <a:solidFill>
                  <a:srgbClr val="FF0000"/>
                </a:solidFill>
              </a:rPr>
              <a:t>internet</a:t>
            </a:r>
            <a:r>
              <a:rPr lang="en-US" sz="4000" dirty="0" smtClean="0">
                <a:solidFill>
                  <a:schemeClr val="tx1"/>
                </a:solidFill>
              </a:rPr>
              <a:t> to market Products and services</a:t>
            </a:r>
            <a:r>
              <a:rPr lang="en-US" sz="3600" dirty="0" smtClean="0">
                <a:solidFill>
                  <a:schemeClr val="tx1"/>
                </a:solidFill>
              </a:rPr>
              <a:t>.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e-marketing ?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514600"/>
            <a:ext cx="8610600" cy="4038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200" u="sng" dirty="0" smtClean="0">
                <a:solidFill>
                  <a:srgbClr val="FF0000"/>
                </a:solidFill>
              </a:rPr>
              <a:t>Frederick Lancaster </a:t>
            </a:r>
            <a:r>
              <a:rPr lang="en-US" sz="3200" dirty="0" smtClean="0">
                <a:solidFill>
                  <a:schemeClr val="tx1"/>
                </a:solidFill>
              </a:rPr>
              <a:t>in 1978 predicted in one of his BOOKS that the world </a:t>
            </a:r>
            <a:r>
              <a:rPr lang="en-US" sz="3200" dirty="0">
                <a:solidFill>
                  <a:schemeClr val="tx1"/>
                </a:solidFill>
              </a:rPr>
              <a:t>will </a:t>
            </a:r>
            <a:r>
              <a:rPr lang="en-US" sz="3200" dirty="0" smtClean="0">
                <a:solidFill>
                  <a:schemeClr val="tx1"/>
                </a:solidFill>
              </a:rPr>
              <a:t>become a  </a:t>
            </a:r>
            <a:r>
              <a:rPr lang="en-US" sz="3200" dirty="0">
                <a:solidFill>
                  <a:schemeClr val="tx1"/>
                </a:solidFill>
              </a:rPr>
              <a:t>Paperless </a:t>
            </a:r>
            <a:r>
              <a:rPr lang="en-US" sz="3200" dirty="0" smtClean="0">
                <a:solidFill>
                  <a:schemeClr val="tx1"/>
                </a:solidFill>
              </a:rPr>
              <a:t>society one Day.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dirty="0">
                <a:solidFill>
                  <a:schemeClr val="tx1"/>
                </a:solidFill>
              </a:rPr>
              <a:t>Paperless society is a society in which paper communication (written documents, mail, letters, etc.) is replaced by </a:t>
            </a:r>
            <a:r>
              <a:rPr lang="en-US" sz="3200" dirty="0" smtClean="0">
                <a:solidFill>
                  <a:schemeClr val="tx1"/>
                </a:solidFill>
              </a:rPr>
              <a:t>electronic </a:t>
            </a:r>
            <a:r>
              <a:rPr lang="en-US" sz="3200" dirty="0">
                <a:solidFill>
                  <a:schemeClr val="tx1"/>
                </a:solidFill>
              </a:rPr>
              <a:t>communication and </a:t>
            </a:r>
            <a:r>
              <a:rPr lang="en-US" sz="3200" dirty="0" smtClean="0">
                <a:solidFill>
                  <a:schemeClr val="tx1"/>
                </a:solidFill>
              </a:rPr>
              <a:t>storage.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The world is fast becoming a paperless society and this generation is now referred to as computer age.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e-marketing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86799" cy="41148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Extremely low </a:t>
            </a:r>
            <a:r>
              <a:rPr lang="en-US" sz="2800" dirty="0" smtClean="0">
                <a:solidFill>
                  <a:schemeClr val="tx1"/>
                </a:solidFill>
              </a:rPr>
              <a:t>risk.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Reduction in </a:t>
            </a:r>
            <a:r>
              <a:rPr lang="en-US" sz="2800" dirty="0" smtClean="0">
                <a:solidFill>
                  <a:schemeClr val="tx1"/>
                </a:solidFill>
              </a:rPr>
              <a:t>costs.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Faster response to both marketers and the end </a:t>
            </a:r>
            <a:r>
              <a:rPr lang="en-US" sz="2800" dirty="0" smtClean="0">
                <a:solidFill>
                  <a:schemeClr val="tx1"/>
                </a:solidFill>
              </a:rPr>
              <a:t>user.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Increased ability to </a:t>
            </a:r>
            <a:r>
              <a:rPr lang="en-US" sz="2800" dirty="0" smtClean="0">
                <a:solidFill>
                  <a:schemeClr val="tx1"/>
                </a:solidFill>
              </a:rPr>
              <a:t>collect data.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Increased interactivity.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Increased exposure of products and </a:t>
            </a:r>
            <a:r>
              <a:rPr lang="en-US" sz="2800" dirty="0" smtClean="0">
                <a:solidFill>
                  <a:schemeClr val="tx1"/>
                </a:solidFill>
              </a:rPr>
              <a:t>services.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universal accessibility.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ADVANTAGES OF E-MARKETING</a:t>
            </a:r>
          </a:p>
        </p:txBody>
      </p:sp>
    </p:spTree>
    <p:extLst>
      <p:ext uri="{BB962C8B-B14F-4D97-AF65-F5344CB8AC3E}">
        <p14:creationId xmlns:p14="http://schemas.microsoft.com/office/powerpoint/2010/main" val="447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Website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SEO</a:t>
            </a:r>
            <a:endParaRPr lang="en-US" sz="4400" dirty="0">
              <a:solidFill>
                <a:schemeClr val="tx1"/>
              </a:solidFill>
            </a:endParaRPr>
          </a:p>
          <a:p>
            <a:r>
              <a:rPr lang="en-US" sz="4400" dirty="0">
                <a:solidFill>
                  <a:schemeClr val="tx1"/>
                </a:solidFill>
              </a:rPr>
              <a:t>SEM</a:t>
            </a:r>
          </a:p>
          <a:p>
            <a:r>
              <a:rPr lang="en-US" sz="4400" dirty="0">
                <a:solidFill>
                  <a:schemeClr val="tx1"/>
                </a:solidFill>
              </a:rPr>
              <a:t>Email Marketing</a:t>
            </a:r>
          </a:p>
          <a:p>
            <a:r>
              <a:rPr lang="en-US" sz="4400" dirty="0">
                <a:solidFill>
                  <a:schemeClr val="tx1"/>
                </a:solidFill>
              </a:rPr>
              <a:t>Social </a:t>
            </a:r>
            <a:r>
              <a:rPr lang="en-US" sz="4400" dirty="0" smtClean="0">
                <a:solidFill>
                  <a:schemeClr val="tx1"/>
                </a:solidFill>
              </a:rPr>
              <a:t>Media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Referral Programs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Strategies of e-marketing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86799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 </a:t>
            </a:r>
            <a:r>
              <a:rPr lang="en-US" sz="3200" dirty="0" smtClean="0">
                <a:solidFill>
                  <a:schemeClr val="tx1"/>
                </a:solidFill>
              </a:rPr>
              <a:t>website is </a:t>
            </a:r>
            <a:r>
              <a:rPr lang="en-US" sz="3200" dirty="0">
                <a:solidFill>
                  <a:schemeClr val="tx1"/>
                </a:solidFill>
              </a:rPr>
              <a:t>a collection of related web pages, including multimedia content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identified with a common domain name, and published on at least one web server. </a:t>
            </a:r>
            <a:r>
              <a:rPr lang="en-US" sz="3200" dirty="0" smtClean="0">
                <a:solidFill>
                  <a:schemeClr val="tx1"/>
                </a:solidFill>
              </a:rPr>
              <a:t>examples </a:t>
            </a:r>
            <a:r>
              <a:rPr lang="en-US" sz="3200" dirty="0">
                <a:solidFill>
                  <a:schemeClr val="tx1"/>
                </a:solidFill>
              </a:rPr>
              <a:t>are wikipedia.org, google.com, and amazon.com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The Website most be Interactive, Informative, Dynamic and Secured.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Website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90800"/>
            <a:ext cx="8432800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SEO (Search Engine </a:t>
            </a:r>
            <a:r>
              <a:rPr lang="en-US" sz="3200" dirty="0" err="1">
                <a:solidFill>
                  <a:schemeClr val="tx1"/>
                </a:solidFill>
              </a:rPr>
              <a:t>Optimisation</a:t>
            </a:r>
            <a:r>
              <a:rPr lang="en-US" sz="3200" dirty="0">
                <a:solidFill>
                  <a:schemeClr val="tx1"/>
                </a:solidFill>
              </a:rPr>
              <a:t>) is a tool that brings </a:t>
            </a:r>
            <a:r>
              <a:rPr lang="en-US" sz="3200" dirty="0" smtClean="0">
                <a:solidFill>
                  <a:schemeClr val="tx1"/>
                </a:solidFill>
              </a:rPr>
              <a:t>website visibility on a search Engines. </a:t>
            </a:r>
            <a:r>
              <a:rPr lang="en-US" sz="3200" dirty="0" err="1" smtClean="0">
                <a:solidFill>
                  <a:schemeClr val="tx1"/>
                </a:solidFill>
              </a:rPr>
              <a:t>Eg</a:t>
            </a:r>
            <a:r>
              <a:rPr lang="en-US" sz="3200" dirty="0" smtClean="0">
                <a:solidFill>
                  <a:schemeClr val="tx1"/>
                </a:solidFill>
              </a:rPr>
              <a:t> Google, yahoo etc.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Note: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If your website doesn’t come up on Google search results, how will anybody know it exists?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SEO</a:t>
            </a:r>
          </a:p>
        </p:txBody>
      </p:sp>
    </p:spTree>
    <p:extLst>
      <p:ext uri="{BB962C8B-B14F-4D97-AF65-F5344CB8AC3E}">
        <p14:creationId xmlns:p14="http://schemas.microsoft.com/office/powerpoint/2010/main" val="8199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610599" cy="3725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SEM (Search Engine </a:t>
            </a:r>
            <a:r>
              <a:rPr lang="en-US" sz="4000" dirty="0">
                <a:solidFill>
                  <a:schemeClr val="tx1"/>
                </a:solidFill>
              </a:rPr>
              <a:t>Marketing ) is a form of Internet marketing that involves the promotion of websites by increasing their </a:t>
            </a:r>
            <a:r>
              <a:rPr lang="en-US" sz="4000" dirty="0" smtClean="0">
                <a:solidFill>
                  <a:schemeClr val="tx1"/>
                </a:solidFill>
              </a:rPr>
              <a:t>visibility </a:t>
            </a:r>
            <a:r>
              <a:rPr lang="en-US" sz="4000" dirty="0">
                <a:solidFill>
                  <a:schemeClr val="tx1"/>
                </a:solidFill>
              </a:rPr>
              <a:t>in search engine results </a:t>
            </a:r>
            <a:r>
              <a:rPr lang="en-US" sz="4000" dirty="0" smtClean="0">
                <a:solidFill>
                  <a:schemeClr val="tx1"/>
                </a:solidFill>
              </a:rPr>
              <a:t>page.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SEM</a:t>
            </a:r>
          </a:p>
        </p:txBody>
      </p:sp>
    </p:spTree>
    <p:extLst>
      <p:ext uri="{BB962C8B-B14F-4D97-AF65-F5344CB8AC3E}">
        <p14:creationId xmlns:p14="http://schemas.microsoft.com/office/powerpoint/2010/main" val="19743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Email marketing is the act of sending a commercial </a:t>
            </a:r>
            <a:r>
              <a:rPr lang="en-US" sz="2800" dirty="0" smtClean="0">
                <a:solidFill>
                  <a:schemeClr val="tx1"/>
                </a:solidFill>
              </a:rPr>
              <a:t>message to </a:t>
            </a:r>
            <a:r>
              <a:rPr lang="en-US" sz="2800" dirty="0">
                <a:solidFill>
                  <a:schemeClr val="tx1"/>
                </a:solidFill>
              </a:rPr>
              <a:t>a group of </a:t>
            </a:r>
            <a:r>
              <a:rPr lang="en-US" sz="2800" dirty="0" smtClean="0">
                <a:solidFill>
                  <a:schemeClr val="tx1"/>
                </a:solidFill>
              </a:rPr>
              <a:t>people, every </a:t>
            </a:r>
            <a:r>
              <a:rPr lang="en-US" sz="2800" dirty="0">
                <a:solidFill>
                  <a:schemeClr val="tx1"/>
                </a:solidFill>
              </a:rPr>
              <a:t>email sent to a potential or current customer could be considered email marketing. It usually involves using email to send advertisements, request business</a:t>
            </a:r>
            <a:r>
              <a:rPr lang="en-US" sz="2800" dirty="0" smtClean="0">
                <a:solidFill>
                  <a:schemeClr val="tx1"/>
                </a:solidFill>
              </a:rPr>
              <a:t>, sales </a:t>
            </a:r>
            <a:r>
              <a:rPr lang="en-US" sz="2800" dirty="0">
                <a:solidFill>
                  <a:schemeClr val="tx1"/>
                </a:solidFill>
              </a:rPr>
              <a:t>or donations, and is meant to build loyalty, </a:t>
            </a:r>
            <a:r>
              <a:rPr lang="en-US" sz="2800" dirty="0" smtClean="0">
                <a:solidFill>
                  <a:schemeClr val="tx1"/>
                </a:solidFill>
              </a:rPr>
              <a:t>trust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>
                <a:solidFill>
                  <a:schemeClr val="tx1"/>
                </a:solidFill>
              </a:rPr>
              <a:t>brand awareness. Marketing emails can be sent to a </a:t>
            </a:r>
            <a:r>
              <a:rPr lang="en-US" sz="2800" dirty="0" smtClean="0">
                <a:solidFill>
                  <a:schemeClr val="tx1"/>
                </a:solidFill>
              </a:rPr>
              <a:t>purchased </a:t>
            </a:r>
            <a:r>
              <a:rPr lang="en-US" sz="2800" dirty="0">
                <a:solidFill>
                  <a:schemeClr val="tx1"/>
                </a:solidFill>
              </a:rPr>
              <a:t>list or a current customer </a:t>
            </a:r>
            <a:r>
              <a:rPr lang="en-US" sz="2800" dirty="0" smtClean="0">
                <a:solidFill>
                  <a:schemeClr val="tx1"/>
                </a:solidFill>
              </a:rPr>
              <a:t>database.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Email marketing </a:t>
            </a:r>
          </a:p>
        </p:txBody>
      </p:sp>
    </p:spTree>
    <p:extLst>
      <p:ext uri="{BB962C8B-B14F-4D97-AF65-F5344CB8AC3E}">
        <p14:creationId xmlns:p14="http://schemas.microsoft.com/office/powerpoint/2010/main" val="6111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784</TotalTime>
  <Words>567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    How we as a school Community can take Advantage of  E-Marketing</vt:lpstr>
      <vt:lpstr>What is e-marketing ? </vt:lpstr>
      <vt:lpstr>Why e-marketing </vt:lpstr>
      <vt:lpstr>ADVANTAGES OF E-MARKETING</vt:lpstr>
      <vt:lpstr> Strategies of e-marketing </vt:lpstr>
      <vt:lpstr>The Website</vt:lpstr>
      <vt:lpstr>SEO</vt:lpstr>
      <vt:lpstr>SEM</vt:lpstr>
      <vt:lpstr>Email marketing </vt:lpstr>
      <vt:lpstr>Social media </vt:lpstr>
      <vt:lpstr>Steps in Creating a Winning Social Media Marketing Strategy</vt:lpstr>
      <vt:lpstr> How to use Social Media for E-marketing</vt:lpstr>
      <vt:lpstr>Referral Program </vt:lpstr>
      <vt:lpstr>Other Trending Social Media Platforms</vt:lpstr>
      <vt:lpstr>Question Time</vt:lpstr>
      <vt:lpstr>Finally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e-marketing</dc:title>
  <dc:creator>hp1</dc:creator>
  <cp:lastModifiedBy>BEST SCHOOLS</cp:lastModifiedBy>
  <cp:revision>25</cp:revision>
  <dcterms:created xsi:type="dcterms:W3CDTF">2018-05-25T18:25:51Z</dcterms:created>
  <dcterms:modified xsi:type="dcterms:W3CDTF">2018-05-31T03:26:34Z</dcterms:modified>
</cp:coreProperties>
</file>